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5" r:id="rId2"/>
    <p:sldId id="354" r:id="rId3"/>
    <p:sldId id="344" r:id="rId4"/>
    <p:sldId id="345" r:id="rId5"/>
    <p:sldId id="347" r:id="rId6"/>
    <p:sldId id="348" r:id="rId7"/>
    <p:sldId id="349" r:id="rId8"/>
    <p:sldId id="351" r:id="rId9"/>
    <p:sldId id="346" r:id="rId10"/>
    <p:sldId id="352" r:id="rId11"/>
    <p:sldId id="353" r:id="rId12"/>
    <p:sldId id="340" r:id="rId13"/>
    <p:sldId id="342" r:id="rId14"/>
    <p:sldId id="350" r:id="rId15"/>
    <p:sldId id="355" r:id="rId16"/>
    <p:sldId id="3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76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51" autoAdjust="0"/>
  </p:normalViewPr>
  <p:slideViewPr>
    <p:cSldViewPr showGuides="1">
      <p:cViewPr varScale="1">
        <p:scale>
          <a:sx n="56" d="100"/>
          <a:sy n="56" d="100"/>
        </p:scale>
        <p:origin x="1194" y="78"/>
      </p:cViewPr>
      <p:guideLst>
        <p:guide orient="horz" pos="4272"/>
        <p:guide pos="761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D458C-7741-4711-9039-55401672E76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ED849C6A-18A7-43E6-AC52-76F4190ADDAF}">
      <dgm:prSet phldrT="[Texto]" custT="1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 sz="1800" b="1" dirty="0"/>
        </a:p>
        <a:p>
          <a:endParaRPr lang="es-MX" sz="1800" b="1" dirty="0"/>
        </a:p>
        <a:p>
          <a:endParaRPr lang="es-MX" sz="1800" b="1" dirty="0"/>
        </a:p>
        <a:p>
          <a:r>
            <a:rPr lang="es-MX" sz="1400" b="1" dirty="0">
              <a:solidFill>
                <a:schemeClr val="bg1"/>
              </a:solidFill>
              <a:highlight>
                <a:srgbClr val="000000"/>
              </a:highlight>
            </a:rPr>
            <a:t>Colecta de muestras </a:t>
          </a:r>
          <a:endParaRPr lang="es-GT" sz="1400" b="1" dirty="0">
            <a:solidFill>
              <a:schemeClr val="bg1"/>
            </a:solidFill>
            <a:highlight>
              <a:srgbClr val="000000"/>
            </a:highlight>
          </a:endParaRPr>
        </a:p>
      </dgm:t>
    </dgm:pt>
    <dgm:pt modelId="{05E48DB0-3E00-45E1-B9E3-A30BFC66A867}" type="parTrans" cxnId="{0C3120FD-03B1-442A-905B-5EF303AA22EE}">
      <dgm:prSet/>
      <dgm:spPr/>
      <dgm:t>
        <a:bodyPr/>
        <a:lstStyle/>
        <a:p>
          <a:endParaRPr lang="es-GT"/>
        </a:p>
      </dgm:t>
    </dgm:pt>
    <dgm:pt modelId="{AE6D915B-299F-4956-8383-AFC00C55022A}" type="sibTrans" cxnId="{0C3120FD-03B1-442A-905B-5EF303AA22EE}">
      <dgm:prSet/>
      <dgm:spPr/>
      <dgm:t>
        <a:bodyPr/>
        <a:lstStyle/>
        <a:p>
          <a:endParaRPr lang="es-GT"/>
        </a:p>
      </dgm:t>
    </dgm:pt>
    <dgm:pt modelId="{00E39226-F3F1-4AD1-B247-A42960566918}">
      <dgm:prSet phldrT="[Texto]" custT="1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 sz="900" dirty="0"/>
        </a:p>
        <a:p>
          <a:endParaRPr lang="es-MX" sz="900" dirty="0"/>
        </a:p>
        <a:p>
          <a:endParaRPr lang="es-MX" sz="900" dirty="0"/>
        </a:p>
        <a:p>
          <a:endParaRPr lang="es-MX" sz="900" dirty="0"/>
        </a:p>
        <a:p>
          <a:endParaRPr lang="es-MX" sz="900" dirty="0"/>
        </a:p>
        <a:p>
          <a:endParaRPr lang="es-MX" sz="900" dirty="0"/>
        </a:p>
        <a:p>
          <a:r>
            <a:rPr lang="es-MX" sz="1400" dirty="0">
              <a:solidFill>
                <a:schemeClr val="bg1"/>
              </a:solidFill>
              <a:highlight>
                <a:srgbClr val="000000"/>
              </a:highlight>
            </a:rPr>
            <a:t>Preparación de las muestras</a:t>
          </a:r>
          <a:endParaRPr lang="es-GT" sz="1400" dirty="0">
            <a:solidFill>
              <a:schemeClr val="bg1"/>
            </a:solidFill>
            <a:highlight>
              <a:srgbClr val="000000"/>
            </a:highlight>
          </a:endParaRPr>
        </a:p>
      </dgm:t>
    </dgm:pt>
    <dgm:pt modelId="{6822DDF3-9FF4-4681-BED6-F5ABE93A7066}" type="parTrans" cxnId="{5378C454-3042-446A-A30B-0074B2D22914}">
      <dgm:prSet/>
      <dgm:spPr/>
      <dgm:t>
        <a:bodyPr/>
        <a:lstStyle/>
        <a:p>
          <a:endParaRPr lang="es-GT"/>
        </a:p>
      </dgm:t>
    </dgm:pt>
    <dgm:pt modelId="{243CC1BE-DCA4-4CA3-A21C-60A85CA77A6A}" type="sibTrans" cxnId="{5378C454-3042-446A-A30B-0074B2D22914}">
      <dgm:prSet/>
      <dgm:spPr/>
      <dgm:t>
        <a:bodyPr/>
        <a:lstStyle/>
        <a:p>
          <a:endParaRPr lang="es-GT"/>
        </a:p>
      </dgm:t>
    </dgm:pt>
    <dgm:pt modelId="{2C73340D-49AF-46CA-BC01-FB32BABB3F3E}">
      <dgm:prSet phldrT="[Texto]" custT="1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 sz="1000" dirty="0"/>
        </a:p>
        <a:p>
          <a:endParaRPr lang="es-MX" sz="1000" dirty="0"/>
        </a:p>
        <a:p>
          <a:endParaRPr lang="es-MX" sz="1000" dirty="0"/>
        </a:p>
        <a:p>
          <a:endParaRPr lang="es-MX" sz="1000" dirty="0"/>
        </a:p>
        <a:p>
          <a:endParaRPr lang="es-MX" sz="1000" dirty="0"/>
        </a:p>
        <a:p>
          <a:r>
            <a:rPr lang="es-MX" sz="1400" dirty="0">
              <a:solidFill>
                <a:schemeClr val="bg1"/>
              </a:solidFill>
              <a:highlight>
                <a:srgbClr val="000000"/>
              </a:highlight>
            </a:rPr>
            <a:t>Lectura de Anillos</a:t>
          </a:r>
          <a:endParaRPr lang="es-GT" sz="1400" dirty="0">
            <a:solidFill>
              <a:schemeClr val="bg1"/>
            </a:solidFill>
            <a:highlight>
              <a:srgbClr val="000000"/>
            </a:highlight>
          </a:endParaRPr>
        </a:p>
      </dgm:t>
    </dgm:pt>
    <dgm:pt modelId="{F137ACD5-4F26-4DB6-A77A-5AE616CDE044}" type="parTrans" cxnId="{93585883-1D3D-489F-8D0A-8EAE04DED71C}">
      <dgm:prSet/>
      <dgm:spPr/>
      <dgm:t>
        <a:bodyPr/>
        <a:lstStyle/>
        <a:p>
          <a:endParaRPr lang="es-GT"/>
        </a:p>
      </dgm:t>
    </dgm:pt>
    <dgm:pt modelId="{EA0CE5E9-6C35-420E-81BC-308248BC12A5}" type="sibTrans" cxnId="{93585883-1D3D-489F-8D0A-8EAE04DED71C}">
      <dgm:prSet/>
      <dgm:spPr/>
      <dgm:t>
        <a:bodyPr/>
        <a:lstStyle/>
        <a:p>
          <a:endParaRPr lang="es-GT"/>
        </a:p>
      </dgm:t>
    </dgm:pt>
    <dgm:pt modelId="{4B9E361B-FA75-4D1E-B952-9EC8ADCE6C15}">
      <dgm:prSet phldrT="[Texto]" custT="1"/>
      <dgm:spPr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 sz="1700" dirty="0">
            <a:solidFill>
              <a:schemeClr val="bg1"/>
            </a:solidFill>
            <a:highlight>
              <a:srgbClr val="000000"/>
            </a:highlight>
          </a:endParaRPr>
        </a:p>
        <a:p>
          <a:endParaRPr lang="es-MX" sz="1400" dirty="0">
            <a:solidFill>
              <a:schemeClr val="bg1"/>
            </a:solidFill>
            <a:highlight>
              <a:srgbClr val="000000"/>
            </a:highlight>
          </a:endParaRPr>
        </a:p>
        <a:p>
          <a:endParaRPr lang="es-MX" sz="1400" dirty="0">
            <a:solidFill>
              <a:schemeClr val="bg1"/>
            </a:solidFill>
            <a:highlight>
              <a:srgbClr val="000000"/>
            </a:highlight>
          </a:endParaRPr>
        </a:p>
        <a:p>
          <a:r>
            <a:rPr lang="es-MX" sz="1400" dirty="0">
              <a:solidFill>
                <a:schemeClr val="bg1"/>
              </a:solidFill>
              <a:highlight>
                <a:srgbClr val="000000"/>
              </a:highlight>
            </a:rPr>
            <a:t>Análisis de Información</a:t>
          </a:r>
          <a:endParaRPr lang="es-GT" sz="1400" dirty="0">
            <a:solidFill>
              <a:schemeClr val="bg1"/>
            </a:solidFill>
            <a:highlight>
              <a:srgbClr val="000000"/>
            </a:highlight>
          </a:endParaRPr>
        </a:p>
      </dgm:t>
    </dgm:pt>
    <dgm:pt modelId="{F3E6B737-AB6F-4890-B99F-5F5B03E45491}" type="parTrans" cxnId="{C22AB3A7-CB80-4D68-BBA7-7B53CE8A1F54}">
      <dgm:prSet/>
      <dgm:spPr/>
      <dgm:t>
        <a:bodyPr/>
        <a:lstStyle/>
        <a:p>
          <a:endParaRPr lang="es-GT"/>
        </a:p>
      </dgm:t>
    </dgm:pt>
    <dgm:pt modelId="{5BDF0232-193B-4963-B44F-77D026DDE9A9}" type="sibTrans" cxnId="{C22AB3A7-CB80-4D68-BBA7-7B53CE8A1F54}">
      <dgm:prSet/>
      <dgm:spPr/>
      <dgm:t>
        <a:bodyPr/>
        <a:lstStyle/>
        <a:p>
          <a:endParaRPr lang="es-GT"/>
        </a:p>
      </dgm:t>
    </dgm:pt>
    <dgm:pt modelId="{021C7110-E44C-4FBF-9568-2CA373254287}">
      <dgm:prSet phldrT="[Texto]" custT="1"/>
      <dgm:spPr/>
      <dgm:t>
        <a:bodyPr/>
        <a:lstStyle/>
        <a:p>
          <a:r>
            <a:rPr lang="es-MX" sz="1600" b="1" dirty="0">
              <a:solidFill>
                <a:schemeClr val="bg1"/>
              </a:solidFill>
              <a:highlight>
                <a:srgbClr val="000000"/>
              </a:highlight>
            </a:rPr>
            <a:t>Generación de resultados</a:t>
          </a:r>
          <a:endParaRPr lang="es-GT" sz="1600" b="1" dirty="0">
            <a:solidFill>
              <a:schemeClr val="bg1"/>
            </a:solidFill>
            <a:highlight>
              <a:srgbClr val="000000"/>
            </a:highlight>
          </a:endParaRPr>
        </a:p>
      </dgm:t>
    </dgm:pt>
    <dgm:pt modelId="{4C86DB3C-2B66-43D6-9D13-FCC6233DE7F0}" type="parTrans" cxnId="{A2561163-A5FD-4E18-9AD7-339CCA341073}">
      <dgm:prSet/>
      <dgm:spPr/>
      <dgm:t>
        <a:bodyPr/>
        <a:lstStyle/>
        <a:p>
          <a:endParaRPr lang="es-GT"/>
        </a:p>
      </dgm:t>
    </dgm:pt>
    <dgm:pt modelId="{6E2941C5-5054-4087-9023-47DFF68D83AB}" type="sibTrans" cxnId="{A2561163-A5FD-4E18-9AD7-339CCA341073}">
      <dgm:prSet/>
      <dgm:spPr/>
      <dgm:t>
        <a:bodyPr/>
        <a:lstStyle/>
        <a:p>
          <a:endParaRPr lang="es-GT"/>
        </a:p>
      </dgm:t>
    </dgm:pt>
    <dgm:pt modelId="{906C7DC4-AFA2-418D-B9BA-8D03B4AAE346}" type="pres">
      <dgm:prSet presAssocID="{BEDD458C-7741-4711-9039-55401672E763}" presName="CompostProcess" presStyleCnt="0">
        <dgm:presLayoutVars>
          <dgm:dir/>
          <dgm:resizeHandles val="exact"/>
        </dgm:presLayoutVars>
      </dgm:prSet>
      <dgm:spPr/>
    </dgm:pt>
    <dgm:pt modelId="{DAA82F82-97DA-4336-8E1A-C1999FB62A13}" type="pres">
      <dgm:prSet presAssocID="{BEDD458C-7741-4711-9039-55401672E763}" presName="arrow" presStyleLbl="bgShp" presStyleIdx="0" presStyleCnt="1"/>
      <dgm:spPr/>
    </dgm:pt>
    <dgm:pt modelId="{6A10150F-22C7-453F-AF15-36911345BD6A}" type="pres">
      <dgm:prSet presAssocID="{BEDD458C-7741-4711-9039-55401672E763}" presName="linearProcess" presStyleCnt="0"/>
      <dgm:spPr/>
    </dgm:pt>
    <dgm:pt modelId="{6969050E-8A09-4648-871B-215229EB799C}" type="pres">
      <dgm:prSet presAssocID="{ED849C6A-18A7-43E6-AC52-76F4190ADDAF}" presName="textNode" presStyleLbl="node1" presStyleIdx="0" presStyleCnt="5">
        <dgm:presLayoutVars>
          <dgm:bulletEnabled val="1"/>
        </dgm:presLayoutVars>
      </dgm:prSet>
      <dgm:spPr/>
    </dgm:pt>
    <dgm:pt modelId="{330486B0-7DA3-443F-AE8B-B3479CB87FA7}" type="pres">
      <dgm:prSet presAssocID="{AE6D915B-299F-4956-8383-AFC00C55022A}" presName="sibTrans" presStyleCnt="0"/>
      <dgm:spPr/>
    </dgm:pt>
    <dgm:pt modelId="{95856B3D-09AE-46EF-BF6D-83EF7A6AC4AC}" type="pres">
      <dgm:prSet presAssocID="{00E39226-F3F1-4AD1-B247-A42960566918}" presName="textNode" presStyleLbl="node1" presStyleIdx="1" presStyleCnt="5">
        <dgm:presLayoutVars>
          <dgm:bulletEnabled val="1"/>
        </dgm:presLayoutVars>
      </dgm:prSet>
      <dgm:spPr/>
    </dgm:pt>
    <dgm:pt modelId="{F5AB0329-65E2-49AE-B2E9-0DBDE8B3C8E1}" type="pres">
      <dgm:prSet presAssocID="{243CC1BE-DCA4-4CA3-A21C-60A85CA77A6A}" presName="sibTrans" presStyleCnt="0"/>
      <dgm:spPr/>
    </dgm:pt>
    <dgm:pt modelId="{F3078BAB-3B97-446C-B4EC-454E31B46008}" type="pres">
      <dgm:prSet presAssocID="{2C73340D-49AF-46CA-BC01-FB32BABB3F3E}" presName="textNode" presStyleLbl="node1" presStyleIdx="2" presStyleCnt="5">
        <dgm:presLayoutVars>
          <dgm:bulletEnabled val="1"/>
        </dgm:presLayoutVars>
      </dgm:prSet>
      <dgm:spPr/>
    </dgm:pt>
    <dgm:pt modelId="{2F008DB8-8DDB-4FF4-88EE-E39EAB414594}" type="pres">
      <dgm:prSet presAssocID="{EA0CE5E9-6C35-420E-81BC-308248BC12A5}" presName="sibTrans" presStyleCnt="0"/>
      <dgm:spPr/>
    </dgm:pt>
    <dgm:pt modelId="{BD37FCA1-CD95-4D0D-B996-CCD1D17E15F7}" type="pres">
      <dgm:prSet presAssocID="{4B9E361B-FA75-4D1E-B952-9EC8ADCE6C15}" presName="textNode" presStyleLbl="node1" presStyleIdx="3" presStyleCnt="5">
        <dgm:presLayoutVars>
          <dgm:bulletEnabled val="1"/>
        </dgm:presLayoutVars>
      </dgm:prSet>
      <dgm:spPr/>
    </dgm:pt>
    <dgm:pt modelId="{900F7A9E-7ABB-44B4-9478-3CA4F5AE8BE9}" type="pres">
      <dgm:prSet presAssocID="{5BDF0232-193B-4963-B44F-77D026DDE9A9}" presName="sibTrans" presStyleCnt="0"/>
      <dgm:spPr/>
    </dgm:pt>
    <dgm:pt modelId="{99A85E52-04F8-482B-9791-0D8E149AAB7C}" type="pres">
      <dgm:prSet presAssocID="{021C7110-E44C-4FBF-9568-2CA373254287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5424715B-6A74-436C-B5B6-5E7287F9494F}" type="presOf" srcId="{021C7110-E44C-4FBF-9568-2CA373254287}" destId="{99A85E52-04F8-482B-9791-0D8E149AAB7C}" srcOrd="0" destOrd="0" presId="urn:microsoft.com/office/officeart/2005/8/layout/hProcess9"/>
    <dgm:cxn modelId="{A2561163-A5FD-4E18-9AD7-339CCA341073}" srcId="{BEDD458C-7741-4711-9039-55401672E763}" destId="{021C7110-E44C-4FBF-9568-2CA373254287}" srcOrd="4" destOrd="0" parTransId="{4C86DB3C-2B66-43D6-9D13-FCC6233DE7F0}" sibTransId="{6E2941C5-5054-4087-9023-47DFF68D83AB}"/>
    <dgm:cxn modelId="{A0A2A76F-4FAA-4C8C-A131-C59FFDF502F1}" type="presOf" srcId="{2C73340D-49AF-46CA-BC01-FB32BABB3F3E}" destId="{F3078BAB-3B97-446C-B4EC-454E31B46008}" srcOrd="0" destOrd="0" presId="urn:microsoft.com/office/officeart/2005/8/layout/hProcess9"/>
    <dgm:cxn modelId="{5378C454-3042-446A-A30B-0074B2D22914}" srcId="{BEDD458C-7741-4711-9039-55401672E763}" destId="{00E39226-F3F1-4AD1-B247-A42960566918}" srcOrd="1" destOrd="0" parTransId="{6822DDF3-9FF4-4681-BED6-F5ABE93A7066}" sibTransId="{243CC1BE-DCA4-4CA3-A21C-60A85CA77A6A}"/>
    <dgm:cxn modelId="{FB9BE774-139F-4B24-A19A-3607B58A3903}" type="presOf" srcId="{BEDD458C-7741-4711-9039-55401672E763}" destId="{906C7DC4-AFA2-418D-B9BA-8D03B4AAE346}" srcOrd="0" destOrd="0" presId="urn:microsoft.com/office/officeart/2005/8/layout/hProcess9"/>
    <dgm:cxn modelId="{93585883-1D3D-489F-8D0A-8EAE04DED71C}" srcId="{BEDD458C-7741-4711-9039-55401672E763}" destId="{2C73340D-49AF-46CA-BC01-FB32BABB3F3E}" srcOrd="2" destOrd="0" parTransId="{F137ACD5-4F26-4DB6-A77A-5AE616CDE044}" sibTransId="{EA0CE5E9-6C35-420E-81BC-308248BC12A5}"/>
    <dgm:cxn modelId="{1C4090A1-6992-4230-84EC-6DE2F9EB7CE4}" type="presOf" srcId="{00E39226-F3F1-4AD1-B247-A42960566918}" destId="{95856B3D-09AE-46EF-BF6D-83EF7A6AC4AC}" srcOrd="0" destOrd="0" presId="urn:microsoft.com/office/officeart/2005/8/layout/hProcess9"/>
    <dgm:cxn modelId="{C22AB3A7-CB80-4D68-BBA7-7B53CE8A1F54}" srcId="{BEDD458C-7741-4711-9039-55401672E763}" destId="{4B9E361B-FA75-4D1E-B952-9EC8ADCE6C15}" srcOrd="3" destOrd="0" parTransId="{F3E6B737-AB6F-4890-B99F-5F5B03E45491}" sibTransId="{5BDF0232-193B-4963-B44F-77D026DDE9A9}"/>
    <dgm:cxn modelId="{DF26A9AE-41D0-4F9E-9AC5-A62D4700495E}" type="presOf" srcId="{ED849C6A-18A7-43E6-AC52-76F4190ADDAF}" destId="{6969050E-8A09-4648-871B-215229EB799C}" srcOrd="0" destOrd="0" presId="urn:microsoft.com/office/officeart/2005/8/layout/hProcess9"/>
    <dgm:cxn modelId="{45F997CB-F567-46A3-A45C-103CCE4BE9D5}" type="presOf" srcId="{4B9E361B-FA75-4D1E-B952-9EC8ADCE6C15}" destId="{BD37FCA1-CD95-4D0D-B996-CCD1D17E15F7}" srcOrd="0" destOrd="0" presId="urn:microsoft.com/office/officeart/2005/8/layout/hProcess9"/>
    <dgm:cxn modelId="{0C3120FD-03B1-442A-905B-5EF303AA22EE}" srcId="{BEDD458C-7741-4711-9039-55401672E763}" destId="{ED849C6A-18A7-43E6-AC52-76F4190ADDAF}" srcOrd="0" destOrd="0" parTransId="{05E48DB0-3E00-45E1-B9E3-A30BFC66A867}" sibTransId="{AE6D915B-299F-4956-8383-AFC00C55022A}"/>
    <dgm:cxn modelId="{696D3F73-BA00-4FDF-8AC5-EB3664BDE51A}" type="presParOf" srcId="{906C7DC4-AFA2-418D-B9BA-8D03B4AAE346}" destId="{DAA82F82-97DA-4336-8E1A-C1999FB62A13}" srcOrd="0" destOrd="0" presId="urn:microsoft.com/office/officeart/2005/8/layout/hProcess9"/>
    <dgm:cxn modelId="{8CB7E6EF-11A5-461F-92D2-6B7D22681381}" type="presParOf" srcId="{906C7DC4-AFA2-418D-B9BA-8D03B4AAE346}" destId="{6A10150F-22C7-453F-AF15-36911345BD6A}" srcOrd="1" destOrd="0" presId="urn:microsoft.com/office/officeart/2005/8/layout/hProcess9"/>
    <dgm:cxn modelId="{B93E2CD9-0D9A-41E1-974B-CF2F961D2498}" type="presParOf" srcId="{6A10150F-22C7-453F-AF15-36911345BD6A}" destId="{6969050E-8A09-4648-871B-215229EB799C}" srcOrd="0" destOrd="0" presId="urn:microsoft.com/office/officeart/2005/8/layout/hProcess9"/>
    <dgm:cxn modelId="{23A650CD-545E-4B89-9D63-5A7695F96F4F}" type="presParOf" srcId="{6A10150F-22C7-453F-AF15-36911345BD6A}" destId="{330486B0-7DA3-443F-AE8B-B3479CB87FA7}" srcOrd="1" destOrd="0" presId="urn:microsoft.com/office/officeart/2005/8/layout/hProcess9"/>
    <dgm:cxn modelId="{5CC35121-1E80-4133-9D39-7B487CB79F7D}" type="presParOf" srcId="{6A10150F-22C7-453F-AF15-36911345BD6A}" destId="{95856B3D-09AE-46EF-BF6D-83EF7A6AC4AC}" srcOrd="2" destOrd="0" presId="urn:microsoft.com/office/officeart/2005/8/layout/hProcess9"/>
    <dgm:cxn modelId="{479EE935-1542-4269-BEFC-F44FC2CE0978}" type="presParOf" srcId="{6A10150F-22C7-453F-AF15-36911345BD6A}" destId="{F5AB0329-65E2-49AE-B2E9-0DBDE8B3C8E1}" srcOrd="3" destOrd="0" presId="urn:microsoft.com/office/officeart/2005/8/layout/hProcess9"/>
    <dgm:cxn modelId="{F0BD7545-1ECA-4DF9-85B9-EDFBB6B172E6}" type="presParOf" srcId="{6A10150F-22C7-453F-AF15-36911345BD6A}" destId="{F3078BAB-3B97-446C-B4EC-454E31B46008}" srcOrd="4" destOrd="0" presId="urn:microsoft.com/office/officeart/2005/8/layout/hProcess9"/>
    <dgm:cxn modelId="{3B47CBAF-88CF-4E4D-B701-7EA48A369547}" type="presParOf" srcId="{6A10150F-22C7-453F-AF15-36911345BD6A}" destId="{2F008DB8-8DDB-4FF4-88EE-E39EAB414594}" srcOrd="5" destOrd="0" presId="urn:microsoft.com/office/officeart/2005/8/layout/hProcess9"/>
    <dgm:cxn modelId="{3858F9FD-912A-4DB1-9E07-8E13E16621C6}" type="presParOf" srcId="{6A10150F-22C7-453F-AF15-36911345BD6A}" destId="{BD37FCA1-CD95-4D0D-B996-CCD1D17E15F7}" srcOrd="6" destOrd="0" presId="urn:microsoft.com/office/officeart/2005/8/layout/hProcess9"/>
    <dgm:cxn modelId="{0B62F8C7-E183-42CB-8AB6-FBED909A64B8}" type="presParOf" srcId="{6A10150F-22C7-453F-AF15-36911345BD6A}" destId="{900F7A9E-7ABB-44B4-9478-3CA4F5AE8BE9}" srcOrd="7" destOrd="0" presId="urn:microsoft.com/office/officeart/2005/8/layout/hProcess9"/>
    <dgm:cxn modelId="{CAF31580-A241-40D4-94E7-8956F8E2C737}" type="presParOf" srcId="{6A10150F-22C7-453F-AF15-36911345BD6A}" destId="{99A85E52-04F8-482B-9791-0D8E149AAB7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82F82-97DA-4336-8E1A-C1999FB62A13}">
      <dsp:nvSpPr>
        <dsp:cNvPr id="0" name=""/>
        <dsp:cNvSpPr/>
      </dsp:nvSpPr>
      <dsp:spPr>
        <a:xfrm>
          <a:off x="691514" y="0"/>
          <a:ext cx="7837170" cy="37338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9050E-8A09-4648-871B-215229EB799C}">
      <dsp:nvSpPr>
        <dsp:cNvPr id="0" name=""/>
        <dsp:cNvSpPr/>
      </dsp:nvSpPr>
      <dsp:spPr>
        <a:xfrm>
          <a:off x="2701" y="1120140"/>
          <a:ext cx="1626140" cy="1493520"/>
        </a:xfrm>
        <a:prstGeom prst="roundRect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bg1"/>
              </a:solidFill>
              <a:highlight>
                <a:srgbClr val="000000"/>
              </a:highlight>
            </a:rPr>
            <a:t>Colecta de muestras </a:t>
          </a:r>
          <a:endParaRPr lang="es-GT" sz="1400" b="1" kern="1200" dirty="0">
            <a:solidFill>
              <a:schemeClr val="bg1"/>
            </a:solidFill>
            <a:highlight>
              <a:srgbClr val="000000"/>
            </a:highlight>
          </a:endParaRPr>
        </a:p>
      </dsp:txBody>
      <dsp:txXfrm>
        <a:off x="75609" y="1193048"/>
        <a:ext cx="1480324" cy="1347704"/>
      </dsp:txXfrm>
    </dsp:sp>
    <dsp:sp modelId="{95856B3D-09AE-46EF-BF6D-83EF7A6AC4AC}">
      <dsp:nvSpPr>
        <dsp:cNvPr id="0" name=""/>
        <dsp:cNvSpPr/>
      </dsp:nvSpPr>
      <dsp:spPr>
        <a:xfrm>
          <a:off x="1899865" y="1120140"/>
          <a:ext cx="1626140" cy="1493520"/>
        </a:xfrm>
        <a:prstGeom prst="roundRect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bg1"/>
              </a:solidFill>
              <a:highlight>
                <a:srgbClr val="000000"/>
              </a:highlight>
            </a:rPr>
            <a:t>Preparación de las muestras</a:t>
          </a:r>
          <a:endParaRPr lang="es-GT" sz="1400" kern="1200" dirty="0">
            <a:solidFill>
              <a:schemeClr val="bg1"/>
            </a:solidFill>
            <a:highlight>
              <a:srgbClr val="000000"/>
            </a:highlight>
          </a:endParaRPr>
        </a:p>
      </dsp:txBody>
      <dsp:txXfrm>
        <a:off x="1972773" y="1193048"/>
        <a:ext cx="1480324" cy="1347704"/>
      </dsp:txXfrm>
    </dsp:sp>
    <dsp:sp modelId="{F3078BAB-3B97-446C-B4EC-454E31B46008}">
      <dsp:nvSpPr>
        <dsp:cNvPr id="0" name=""/>
        <dsp:cNvSpPr/>
      </dsp:nvSpPr>
      <dsp:spPr>
        <a:xfrm>
          <a:off x="3797029" y="1120140"/>
          <a:ext cx="1626140" cy="1493520"/>
        </a:xfrm>
        <a:prstGeom prst="roundRect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bg1"/>
              </a:solidFill>
              <a:highlight>
                <a:srgbClr val="000000"/>
              </a:highlight>
            </a:rPr>
            <a:t>Lectura de Anillos</a:t>
          </a:r>
          <a:endParaRPr lang="es-GT" sz="1400" kern="1200" dirty="0">
            <a:solidFill>
              <a:schemeClr val="bg1"/>
            </a:solidFill>
            <a:highlight>
              <a:srgbClr val="000000"/>
            </a:highlight>
          </a:endParaRPr>
        </a:p>
      </dsp:txBody>
      <dsp:txXfrm>
        <a:off x="3869937" y="1193048"/>
        <a:ext cx="1480324" cy="1347704"/>
      </dsp:txXfrm>
    </dsp:sp>
    <dsp:sp modelId="{BD37FCA1-CD95-4D0D-B996-CCD1D17E15F7}">
      <dsp:nvSpPr>
        <dsp:cNvPr id="0" name=""/>
        <dsp:cNvSpPr/>
      </dsp:nvSpPr>
      <dsp:spPr>
        <a:xfrm>
          <a:off x="5694193" y="1120140"/>
          <a:ext cx="1626140" cy="1493520"/>
        </a:xfrm>
        <a:prstGeom prst="roundRect">
          <a:avLst/>
        </a:prstGeom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700" kern="1200" dirty="0">
            <a:solidFill>
              <a:schemeClr val="bg1"/>
            </a:solidFill>
            <a:highlight>
              <a:srgbClr val="000000"/>
            </a:highlight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>
            <a:solidFill>
              <a:schemeClr val="bg1"/>
            </a:solidFill>
            <a:highlight>
              <a:srgbClr val="000000"/>
            </a:highlight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>
            <a:solidFill>
              <a:schemeClr val="bg1"/>
            </a:solidFill>
            <a:highlight>
              <a:srgbClr val="000000"/>
            </a:highlight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bg1"/>
              </a:solidFill>
              <a:highlight>
                <a:srgbClr val="000000"/>
              </a:highlight>
            </a:rPr>
            <a:t>Análisis de Información</a:t>
          </a:r>
          <a:endParaRPr lang="es-GT" sz="1400" kern="1200" dirty="0">
            <a:solidFill>
              <a:schemeClr val="bg1"/>
            </a:solidFill>
            <a:highlight>
              <a:srgbClr val="000000"/>
            </a:highlight>
          </a:endParaRPr>
        </a:p>
      </dsp:txBody>
      <dsp:txXfrm>
        <a:off x="5767101" y="1193048"/>
        <a:ext cx="1480324" cy="1347704"/>
      </dsp:txXfrm>
    </dsp:sp>
    <dsp:sp modelId="{99A85E52-04F8-482B-9791-0D8E149AAB7C}">
      <dsp:nvSpPr>
        <dsp:cNvPr id="0" name=""/>
        <dsp:cNvSpPr/>
      </dsp:nvSpPr>
      <dsp:spPr>
        <a:xfrm>
          <a:off x="7591358" y="1120140"/>
          <a:ext cx="1626140" cy="1493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bg1"/>
              </a:solidFill>
              <a:highlight>
                <a:srgbClr val="000000"/>
              </a:highlight>
            </a:rPr>
            <a:t>Generación de resultados</a:t>
          </a:r>
          <a:endParaRPr lang="es-GT" sz="1600" b="1" kern="1200" dirty="0">
            <a:solidFill>
              <a:schemeClr val="bg1"/>
            </a:solidFill>
            <a:highlight>
              <a:srgbClr val="000000"/>
            </a:highlight>
          </a:endParaRPr>
        </a:p>
      </dsp:txBody>
      <dsp:txXfrm>
        <a:off x="7664266" y="1193048"/>
        <a:ext cx="1480324" cy="134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325D-F7BA-4401-83AA-2A48DDC9AE75}" type="datetimeFigureOut">
              <a:rPr lang="es-GT" smtClean="0"/>
              <a:t>5/10/2022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2E831-F40E-4D8C-983C-28AFC25693BC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439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500" dirty="0"/>
              <a:t>En el trópico de Cáncer,</a:t>
            </a:r>
            <a:r>
              <a:rPr lang="es-MX" sz="500" baseline="0" dirty="0"/>
              <a:t> 3 países relativamente pequeños: Guatemala, El Salvador y Nicaragua (Aprox. 260,000 Km2)</a:t>
            </a:r>
            <a:endParaRPr lang="es-GT" sz="1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2E831-F40E-4D8C-983C-28AFC25693BC}" type="slidenum">
              <a:rPr lang="es-GT" smtClean="0"/>
              <a:t>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45561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500" dirty="0"/>
              <a:t>- COVID 19  implicó</a:t>
            </a:r>
            <a:r>
              <a:rPr lang="es-MX" sz="500" baseline="0" dirty="0"/>
              <a:t> </a:t>
            </a:r>
            <a:r>
              <a:rPr lang="es-MX" sz="800" dirty="0"/>
              <a:t>restricciones gubernamentales</a:t>
            </a:r>
            <a:r>
              <a:rPr lang="es-MX" sz="800" baseline="0" dirty="0"/>
              <a:t> algunos del personal contrajeron el Virus, provocando retrasos, pero se lograron en general los objetivos del proyecto.</a:t>
            </a:r>
            <a:endParaRPr lang="es-GT" sz="5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2E831-F40E-4D8C-983C-28AFC25693BC}" type="slidenum">
              <a:rPr lang="es-GT" smtClean="0"/>
              <a:t>12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6758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s-MX" sz="500" dirty="0"/>
              <a:t>Multinacional</a:t>
            </a:r>
            <a:r>
              <a:rPr lang="es-MX" sz="500" baseline="0" dirty="0"/>
              <a:t> analogía a la distribución natural de la especies. Optimiza fondos: un proyecto-varios países</a:t>
            </a:r>
            <a:endParaRPr lang="es-GT" sz="5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2E831-F40E-4D8C-983C-28AFC25693BC}" type="slidenum">
              <a:rPr lang="es-GT" smtClean="0"/>
              <a:t>13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87299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419" sz="800" dirty="0"/>
              <a:t>Nuevas actualizaciones, monitoreo de las actividades en los tres países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419" sz="800" dirty="0"/>
              <a:t>Mediante instalación de nuevas PPM y mantenimiento de los actuales. </a:t>
            </a:r>
          </a:p>
          <a:p>
            <a:pPr marL="228600" indent="-228600">
              <a:buAutoNum type="arabicPeriod"/>
            </a:pPr>
            <a:r>
              <a:rPr lang="es-SV" sz="800" dirty="0"/>
              <a:t>Análisis Fustal, parcelas demostrativas, manejo agronómico en viveros, </a:t>
            </a:r>
            <a:r>
              <a:rPr lang="es-SV" sz="800" dirty="0" err="1"/>
              <a:t>SAF</a:t>
            </a:r>
            <a:r>
              <a:rPr lang="es-SV" sz="800" dirty="0"/>
              <a:t> y plantaciones forestales (reducir la</a:t>
            </a:r>
            <a:r>
              <a:rPr lang="es-SV" sz="800" baseline="0" dirty="0"/>
              <a:t> presión de </a:t>
            </a:r>
            <a:r>
              <a:rPr lang="es-SV" sz="800" baseline="0" dirty="0" err="1"/>
              <a:t>Dalbergias</a:t>
            </a:r>
            <a:r>
              <a:rPr lang="es-SV" sz="800" baseline="0" dirty="0"/>
              <a:t> en medios silvestres.</a:t>
            </a:r>
          </a:p>
          <a:p>
            <a:pPr marL="228600" indent="-228600">
              <a:buAutoNum type="arabicPeriod"/>
            </a:pPr>
            <a:r>
              <a:rPr lang="es-SV" sz="800" baseline="0" dirty="0"/>
              <a:t>Observancia de CITES: Sostenibilidad, Legalidad y Trazabilidad</a:t>
            </a:r>
            <a:endParaRPr lang="es-GT" sz="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2E831-F40E-4D8C-983C-28AFC25693BC}" type="slidenum">
              <a:rPr lang="es-GT" smtClean="0"/>
              <a:t>14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47567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MX" sz="500" dirty="0"/>
              <a:t>Herramienta para trazabilidad,</a:t>
            </a:r>
            <a:r>
              <a:rPr lang="es-MX" sz="500" baseline="0" dirty="0"/>
              <a:t> en Guatemala hay avances pero el desafío ha sido unir el perfil de expertos en sistemas y conocimiento forestal (lineamientos CITES). Herramienta pública asignando usuarios para su ingreso</a:t>
            </a:r>
          </a:p>
          <a:p>
            <a:pPr marL="171450" indent="-171450">
              <a:buFontTx/>
              <a:buChar char="-"/>
            </a:pPr>
            <a:r>
              <a:rPr lang="es-MX" sz="500" baseline="0" dirty="0"/>
              <a:t>CITES permitió la participación de países no incluidos en otras Organizaciones</a:t>
            </a:r>
          </a:p>
          <a:p>
            <a:pPr marL="171450" indent="-171450">
              <a:buFontTx/>
              <a:buChar char="-"/>
            </a:pPr>
            <a:r>
              <a:rPr lang="es-MX" sz="500" baseline="0" dirty="0"/>
              <a:t>NPV pone a disposición su experiencia en este y otros proyectos para implementar acciones con tendencia a la sostenibilidad, Legalidad y trazabilidad de especies CITES </a:t>
            </a:r>
          </a:p>
          <a:p>
            <a:pPr marL="171450" indent="-171450">
              <a:buFontTx/>
              <a:buChar char="-"/>
            </a:pPr>
            <a:r>
              <a:rPr lang="es-MX" sz="500" baseline="0" dirty="0"/>
              <a:t>Expertos Forestales y consultores</a:t>
            </a:r>
            <a:endParaRPr lang="es-GT" sz="5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2E831-F40E-4D8C-983C-28AFC25693BC}" type="slidenum">
              <a:rPr lang="es-GT" smtClean="0"/>
              <a:t>15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55962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Agradecimientos a CONAP, Césa</a:t>
            </a:r>
            <a:r>
              <a:rPr lang="es-MX" baseline="0" dirty="0"/>
              <a:t>r </a:t>
            </a:r>
            <a:r>
              <a:rPr lang="es-MX" baseline="0" dirty="0" err="1"/>
              <a:t>Beltetón</a:t>
            </a:r>
            <a:r>
              <a:rPr lang="es-MX" baseline="0" dirty="0"/>
              <a:t>; </a:t>
            </a:r>
            <a:r>
              <a:rPr lang="es-MX" dirty="0"/>
              <a:t>FNPV (Agencia Implementadora)</a:t>
            </a:r>
            <a:r>
              <a:rPr lang="es-MX" baseline="0" dirty="0"/>
              <a:t> </a:t>
            </a:r>
            <a:r>
              <a:rPr lang="es-MX" dirty="0"/>
              <a:t>especialmente a </a:t>
            </a:r>
            <a:r>
              <a:rPr lang="es-MX" dirty="0" err="1"/>
              <a:t>Wilian</a:t>
            </a:r>
            <a:r>
              <a:rPr lang="es-MX" dirty="0"/>
              <a:t> Zac, Coordinador del Proyecto.</a:t>
            </a:r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2E831-F40E-4D8C-983C-28AFC25693BC}" type="slidenum">
              <a:rPr lang="es-GT" smtClean="0"/>
              <a:t>16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7057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800" dirty="0"/>
              <a:t>- Se cargará</a:t>
            </a:r>
            <a:r>
              <a:rPr lang="es-MX" sz="800" baseline="0" dirty="0"/>
              <a:t> en el servidor de CONAP Guatemala. Se generarán usuarios para autoridades de los 3 países para que puedan alimentarla y monitorear las acciones e indicadores (2021-2031).</a:t>
            </a:r>
            <a:endParaRPr lang="es-GT" sz="1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2E831-F40E-4D8C-983C-28AFC25693BC}" type="slidenum">
              <a:rPr lang="es-GT" smtClean="0"/>
              <a:t>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4573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MX" sz="500" dirty="0"/>
              <a:t>Metodología de </a:t>
            </a:r>
            <a:r>
              <a:rPr lang="es-MX" sz="500" dirty="0" err="1"/>
              <a:t>Ian</a:t>
            </a:r>
            <a:r>
              <a:rPr lang="es-MX" sz="500" dirty="0"/>
              <a:t> Hutchinson, Neozelandés, trabajó en el</a:t>
            </a:r>
            <a:r>
              <a:rPr lang="es-MX" sz="500" baseline="0" dirty="0"/>
              <a:t> trópico con investigación en PPM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2E831-F40E-4D8C-983C-28AFC25693BC}" type="slidenum">
              <a:rPr lang="es-GT" smtClean="0"/>
              <a:t>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2977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00" baseline="0" dirty="0"/>
              <a:t>- En Guatemala se Monitoreó 11 de 15 PPM</a:t>
            </a:r>
            <a:endParaRPr lang="es-GT" sz="600" dirty="0"/>
          </a:p>
          <a:p>
            <a:r>
              <a:rPr lang="es-MX" sz="700" dirty="0"/>
              <a:t>- Se requiere de más PPM para aumentar el número de árboles de </a:t>
            </a:r>
            <a:r>
              <a:rPr lang="es-MX" sz="700" dirty="0" err="1"/>
              <a:t>Dalbergia</a:t>
            </a:r>
            <a:r>
              <a:rPr lang="es-MX" sz="700" dirty="0"/>
              <a:t> y tener resultados más “precisos” de dinámica de los rodales</a:t>
            </a:r>
            <a:endParaRPr lang="es-GT" sz="7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2E831-F40E-4D8C-983C-28AFC25693BC}" type="slidenum">
              <a:rPr lang="es-GT" smtClean="0"/>
              <a:t>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89458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buFont typeface="+mj-lt"/>
              <a:buNone/>
              <a:tabLst>
                <a:tab pos="630555" algn="l"/>
              </a:tabLst>
            </a:pPr>
            <a:r>
              <a:rPr lang="es-GT" sz="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Modelos de crecimiento generados, Edgar Ortiz </a:t>
            </a:r>
            <a:r>
              <a:rPr lang="es-GT" sz="5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Malavasi</a:t>
            </a:r>
            <a:r>
              <a:rPr lang="es-GT" sz="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(9 árboles, 3 por país):</a:t>
            </a:r>
          </a:p>
          <a:p>
            <a:pPr marL="228600" lvl="0" indent="-228600" algn="just">
              <a:buFont typeface="+mj-lt"/>
              <a:buAutoNum type="arabicPeriod"/>
              <a:tabLst>
                <a:tab pos="630555" algn="l"/>
              </a:tabLst>
            </a:pPr>
            <a:r>
              <a:rPr lang="es-GT" sz="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diámetro con corteza</a:t>
            </a:r>
            <a:endParaRPr lang="es-419" sz="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es-GT" sz="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crecimiento en altura,</a:t>
            </a:r>
            <a:endParaRPr lang="es-419" sz="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es-GT" sz="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rendimiento volumen total con corteza, y</a:t>
            </a:r>
            <a:endParaRPr lang="es-419" sz="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630555" algn="l"/>
              </a:tabLst>
            </a:pPr>
            <a:r>
              <a:rPr lang="es-GT" sz="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Estimar % de volumen de duramen en función del </a:t>
            </a:r>
            <a:r>
              <a:rPr lang="es-GT" sz="5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dap_cc</a:t>
            </a:r>
            <a:r>
              <a:rPr lang="es-GT" sz="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419" sz="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2E831-F40E-4D8C-983C-28AFC25693BC}" type="slidenum">
              <a:rPr lang="es-GT" smtClean="0"/>
              <a:t>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6870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500" dirty="0"/>
              <a:t>Fomento apoyo a pequeños</a:t>
            </a:r>
            <a:r>
              <a:rPr lang="es-MX" sz="500" baseline="0" dirty="0"/>
              <a:t> productores y por ende para aliviar la pobreza</a:t>
            </a:r>
            <a:endParaRPr lang="es-GT" sz="5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2E831-F40E-4D8C-983C-28AFC25693BC}" type="slidenum">
              <a:rPr lang="es-GT" smtClean="0"/>
              <a:t>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4801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MX" sz="500" dirty="0"/>
              <a:t>Acuerdo de Cooperación Técnica con la Dra. Margarita</a:t>
            </a:r>
            <a:r>
              <a:rPr lang="es-MX" sz="500" baseline="0" dirty="0"/>
              <a:t> Clemente</a:t>
            </a:r>
          </a:p>
          <a:p>
            <a:pPr marL="171450" indent="-171450">
              <a:buFontTx/>
              <a:buChar char="-"/>
            </a:pPr>
            <a:r>
              <a:rPr lang="es-MX" sz="500" baseline="0" dirty="0">
                <a:solidFill>
                  <a:srgbClr val="FF0000"/>
                </a:solidFill>
              </a:rPr>
              <a:t>Se elaboró un flujograma de trazabilidad en cada país, que puede servir de base en la formulación de un </a:t>
            </a:r>
            <a:r>
              <a:rPr lang="es-MX" sz="500" baseline="0" dirty="0" err="1">
                <a:solidFill>
                  <a:srgbClr val="FF0000"/>
                </a:solidFill>
              </a:rPr>
              <a:t>DAL</a:t>
            </a:r>
            <a:r>
              <a:rPr lang="es-MX" sz="500" baseline="0" dirty="0">
                <a:solidFill>
                  <a:srgbClr val="FF0000"/>
                </a:solidFill>
              </a:rPr>
              <a:t> en el futuro.</a:t>
            </a:r>
            <a:endParaRPr lang="es-GT" sz="50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2E831-F40E-4D8C-983C-28AFC25693BC}" type="slidenum">
              <a:rPr lang="es-GT" smtClean="0"/>
              <a:t>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2829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500" dirty="0"/>
              <a:t>-Importante información técnica y científica, como oportunidad para priorizar</a:t>
            </a:r>
            <a:r>
              <a:rPr lang="es-MX" sz="500" baseline="0" dirty="0"/>
              <a:t> y publicar</a:t>
            </a:r>
          </a:p>
          <a:p>
            <a:r>
              <a:rPr lang="es-MX" sz="500" baseline="0" dirty="0"/>
              <a:t>- </a:t>
            </a:r>
            <a:r>
              <a:rPr lang="es-GT" sz="500" baseline="0" dirty="0"/>
              <a:t>Las acciones de difusión, publicidad y materiales audiovisuales fueron de alcance limitado, requiere seguimiento</a:t>
            </a:r>
            <a:endParaRPr lang="es-GT" sz="5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2E831-F40E-4D8C-983C-28AFC25693BC}" type="slidenum">
              <a:rPr lang="es-GT" smtClean="0"/>
              <a:t>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9960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500" dirty="0"/>
              <a:t>- Sistematización</a:t>
            </a:r>
            <a:r>
              <a:rPr lang="es-MX" sz="500" baseline="0" dirty="0"/>
              <a:t> Info existente sistemas de reproducción  y establecimiento de </a:t>
            </a:r>
            <a:r>
              <a:rPr lang="es-MX" sz="500" baseline="0" dirty="0" err="1"/>
              <a:t>Dalbergias</a:t>
            </a:r>
            <a:r>
              <a:rPr lang="es-MX" sz="500" baseline="0" dirty="0"/>
              <a:t>. Experimentos propagación y establecimiento de </a:t>
            </a:r>
            <a:r>
              <a:rPr lang="es-MX" sz="500" baseline="0" dirty="0" err="1"/>
              <a:t>Dalbergia</a:t>
            </a:r>
            <a:r>
              <a:rPr lang="es-MX" sz="500" baseline="0" dirty="0"/>
              <a:t>.</a:t>
            </a:r>
            <a:endParaRPr lang="es-MX" sz="500" dirty="0"/>
          </a:p>
          <a:p>
            <a:r>
              <a:rPr lang="es-MX" sz="500" dirty="0"/>
              <a:t>- La guía de Técnica</a:t>
            </a:r>
            <a:r>
              <a:rPr lang="es-MX" sz="500" baseline="0" dirty="0"/>
              <a:t> </a:t>
            </a:r>
            <a:r>
              <a:rPr lang="es-MX" sz="500" dirty="0"/>
              <a:t>Campo elaborado conjuntamente</a:t>
            </a:r>
            <a:r>
              <a:rPr lang="es-MX" sz="500" baseline="0" dirty="0"/>
              <a:t> con Forestales de los 3 países (Wiliam Zac y Álvaro Centeno coordinaron para los 3 países). Publicación impresa.</a:t>
            </a:r>
            <a:endParaRPr lang="es-GT" sz="5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2E831-F40E-4D8C-983C-28AFC25693BC}" type="slidenum">
              <a:rPr lang="es-GT" smtClean="0"/>
              <a:t>10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7742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194A-B83E-4100-B708-5F5140DDAF6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6FF6-971B-4D4C-8136-A50B201C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6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194A-B83E-4100-B708-5F5140DDAF6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6FF6-971B-4D4C-8136-A50B201C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194A-B83E-4100-B708-5F5140DDAF6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6FF6-971B-4D4C-8136-A50B201C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2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194A-B83E-4100-B708-5F5140DDAF6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6FF6-971B-4D4C-8136-A50B201C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194A-B83E-4100-B708-5F5140DDAF6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6FF6-971B-4D4C-8136-A50B201C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3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194A-B83E-4100-B708-5F5140DDAF6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6FF6-971B-4D4C-8136-A50B201C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3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194A-B83E-4100-B708-5F5140DDAF6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6FF6-971B-4D4C-8136-A50B201C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4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194A-B83E-4100-B708-5F5140DDAF6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6FF6-971B-4D4C-8136-A50B201C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2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194A-B83E-4100-B708-5F5140DDAF6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6FF6-971B-4D4C-8136-A50B201C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9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194A-B83E-4100-B708-5F5140DDAF6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6FF6-971B-4D4C-8136-A50B201C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1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194A-B83E-4100-B708-5F5140DDAF6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6FF6-971B-4D4C-8136-A50B201C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1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2194A-B83E-4100-B708-5F5140DDAF61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B6FF6-971B-4D4C-8136-A50B201C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5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https://aprende.guatemala.com/wp-content/uploads/2017/02/Cu%C3%A1l-es-la-historia-de-la-Bandera-de-Guatemala-400x250.jpg" TargetMode="External"/><Relationship Id="rId7" Type="http://schemas.openxmlformats.org/officeDocument/2006/relationships/image" Target="http://www.banderas-mundo.es/data/flags/ultra/ni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http://www.elsv.info/wp-content/uploads/2015/08/Bandera-de-El-Salvador-y-su-significado.jpg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>
            <a:extLst>
              <a:ext uri="{FF2B5EF4-FFF2-40B4-BE49-F238E27FC236}">
                <a16:creationId xmlns:a16="http://schemas.microsoft.com/office/drawing/2014/main" id="{F661DCF0-9AEB-4F0D-9F45-9E0B38A7020D}"/>
              </a:ext>
            </a:extLst>
          </p:cNvPr>
          <p:cNvSpPr txBox="1">
            <a:spLocks/>
          </p:cNvSpPr>
          <p:nvPr/>
        </p:nvSpPr>
        <p:spPr>
          <a:xfrm>
            <a:off x="2057400" y="2819400"/>
            <a:ext cx="8001000" cy="1258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“GENERACIÓN DE CAPACIDADES Y LINEAMIENTOS TÉCNICOS DE MANEJO PARA ELABORAR DICTAMENES DE EXTRACCIÓN NO PERJUDICIAL ORIENTADOS A LAS ESPECIES DEL GENERO DALBERGIA EN GUATEMALA, El  SALVADOR Y NICARAGUA”</a:t>
            </a:r>
          </a:p>
        </p:txBody>
      </p:sp>
      <p:sp>
        <p:nvSpPr>
          <p:cNvPr id="15" name="2 Subtítulo">
            <a:extLst>
              <a:ext uri="{FF2B5EF4-FFF2-40B4-BE49-F238E27FC236}">
                <a16:creationId xmlns:a16="http://schemas.microsoft.com/office/drawing/2014/main" id="{5FFA466D-CE97-4C40-B60F-44E97945CE63}"/>
              </a:ext>
            </a:extLst>
          </p:cNvPr>
          <p:cNvSpPr txBox="1">
            <a:spLocks/>
          </p:cNvSpPr>
          <p:nvPr/>
        </p:nvSpPr>
        <p:spPr>
          <a:xfrm>
            <a:off x="2057400" y="1230477"/>
            <a:ext cx="7832891" cy="913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600" b="1" dirty="0"/>
              <a:t>Convención sobre el comercio internacional de especies amenazadas de fauna y flora silvestre     –CITES-</a:t>
            </a:r>
            <a:endParaRPr lang="es-GT" sz="1600" b="1" dirty="0"/>
          </a:p>
          <a:p>
            <a:pPr marL="0" indent="0" algn="ctr">
              <a:buNone/>
            </a:pPr>
            <a:r>
              <a:rPr lang="es-GT" sz="1600" b="1" dirty="0"/>
              <a:t>Programa de la CITES sobre especies arbóreas</a:t>
            </a:r>
            <a:endParaRPr lang="es-GT" sz="1000" dirty="0"/>
          </a:p>
          <a:p>
            <a:pPr marL="0" indent="0" algn="ctr">
              <a:buNone/>
            </a:pPr>
            <a:endParaRPr lang="es-GT" sz="900" dirty="0"/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id="{E5A84ADD-018D-4252-B0AB-E0B1FF08D014}"/>
              </a:ext>
            </a:extLst>
          </p:cNvPr>
          <p:cNvSpPr txBox="1">
            <a:spLocks/>
          </p:cNvSpPr>
          <p:nvPr/>
        </p:nvSpPr>
        <p:spPr>
          <a:xfrm>
            <a:off x="3715389" y="2262503"/>
            <a:ext cx="4533900" cy="463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TRINACIONAL</a:t>
            </a:r>
          </a:p>
        </p:txBody>
      </p:sp>
      <p:pic>
        <p:nvPicPr>
          <p:cNvPr id="17" name="Picture 1" descr="Resultado de imagen para BANDERAS DE EL GUATEMALA">
            <a:extLst>
              <a:ext uri="{FF2B5EF4-FFF2-40B4-BE49-F238E27FC236}">
                <a16:creationId xmlns:a16="http://schemas.microsoft.com/office/drawing/2014/main" id="{A1D37D3B-5C88-43A0-9760-631B276A0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903" y="4549112"/>
            <a:ext cx="1704975" cy="1065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Resultado de imagen para BANDERAS DE EL SALVADO">
            <a:extLst>
              <a:ext uri="{FF2B5EF4-FFF2-40B4-BE49-F238E27FC236}">
                <a16:creationId xmlns:a16="http://schemas.microsoft.com/office/drawing/2014/main" id="{265FDF26-B6C4-436A-A974-157279C95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978" y="4530062"/>
            <a:ext cx="1724025" cy="1046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n para BANDERAS DE EL NICARAGUA">
            <a:extLst>
              <a:ext uri="{FF2B5EF4-FFF2-40B4-BE49-F238E27FC236}">
                <a16:creationId xmlns:a16="http://schemas.microsoft.com/office/drawing/2014/main" id="{935D2217-6388-409F-8A54-FEB26C67B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1053" y="4530062"/>
            <a:ext cx="1730375" cy="1046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E49560B6-78C1-E5D5-4D19-B5B639A3B656}"/>
              </a:ext>
            </a:extLst>
          </p:cNvPr>
          <p:cNvSpPr txBox="1">
            <a:spLocks/>
          </p:cNvSpPr>
          <p:nvPr/>
        </p:nvSpPr>
        <p:spPr>
          <a:xfrm>
            <a:off x="3200006" y="5854023"/>
            <a:ext cx="4533900" cy="775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000" b="1" dirty="0">
                <a:solidFill>
                  <a:srgbClr val="00B050"/>
                </a:solidFill>
              </a:rPr>
              <a:t>Kuala Lumpur, Malasia. 5-7 Octubre</a:t>
            </a:r>
          </a:p>
        </p:txBody>
      </p:sp>
      <p:pic>
        <p:nvPicPr>
          <p:cNvPr id="3" name="Picture 2" descr="CITES logo | CITES">
            <a:extLst>
              <a:ext uri="{FF2B5EF4-FFF2-40B4-BE49-F238E27FC236}">
                <a16:creationId xmlns:a16="http://schemas.microsoft.com/office/drawing/2014/main" id="{E25B6834-09DC-4F5B-1F3E-E22717E0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40" y="-8641"/>
            <a:ext cx="1914051" cy="109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poyar la ordenación sostenible de las especies arbóreas en peligro y la  conservación de los elefantes africanos | CITES">
            <a:extLst>
              <a:ext uri="{FF2B5EF4-FFF2-40B4-BE49-F238E27FC236}">
                <a16:creationId xmlns:a16="http://schemas.microsoft.com/office/drawing/2014/main" id="{E71FD934-0EFC-4825-95C7-D3C599953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23" y="-8641"/>
            <a:ext cx="1078386" cy="122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ITES Tree Species Programme (CTSP)">
            <a:extLst>
              <a:ext uri="{FF2B5EF4-FFF2-40B4-BE49-F238E27FC236}">
                <a16:creationId xmlns:a16="http://schemas.microsoft.com/office/drawing/2014/main" id="{4A72BAB8-1ECA-BA9D-B0A9-688E648AF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21" y="83270"/>
            <a:ext cx="1469372" cy="9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03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82C06-2774-A1DA-8FF8-EFD1E247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76200"/>
            <a:ext cx="8229600" cy="840663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rgbClr val="00B050"/>
                </a:solidFill>
              </a:rPr>
              <a:t>Otros productos relevantes</a:t>
            </a:r>
            <a:endParaRPr lang="es-GT" sz="3600" b="1" dirty="0">
              <a:solidFill>
                <a:srgbClr val="00B050"/>
              </a:solidFill>
            </a:endParaRPr>
          </a:p>
        </p:txBody>
      </p:sp>
      <p:pic>
        <p:nvPicPr>
          <p:cNvPr id="4" name="Imagen 3" descr="Persona en el bosque&#10;&#10;Descripción generada automáticamente con confianza baja">
            <a:extLst>
              <a:ext uri="{FF2B5EF4-FFF2-40B4-BE49-F238E27FC236}">
                <a16:creationId xmlns:a16="http://schemas.microsoft.com/office/drawing/2014/main" id="{B547BB21-3117-A914-8F04-94F1EBFA8D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2" y="964502"/>
            <a:ext cx="1872130" cy="2665762"/>
          </a:xfrm>
          <a:prstGeom prst="rect">
            <a:avLst/>
          </a:prstGeom>
        </p:spPr>
      </p:pic>
      <p:pic>
        <p:nvPicPr>
          <p:cNvPr id="5" name="Imagen 4" descr="Un árbol con hojas verdes&#10;&#10;Descripción generada automáticamente con confianza media">
            <a:extLst>
              <a:ext uri="{FF2B5EF4-FFF2-40B4-BE49-F238E27FC236}">
                <a16:creationId xmlns:a16="http://schemas.microsoft.com/office/drawing/2014/main" id="{C33A71B1-C9FF-6535-8E0A-38399C2129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4618" y="4246703"/>
            <a:ext cx="2965308" cy="1948543"/>
          </a:xfrm>
          <a:prstGeom prst="rect">
            <a:avLst/>
          </a:prstGeom>
        </p:spPr>
      </p:pic>
      <p:pic>
        <p:nvPicPr>
          <p:cNvPr id="6" name="Marcador de posición de imagen 5" descr="ANEXO2_1.DOC - Word">
            <a:extLst>
              <a:ext uri="{FF2B5EF4-FFF2-40B4-BE49-F238E27FC236}">
                <a16:creationId xmlns:a16="http://schemas.microsoft.com/office/drawing/2014/main" id="{199A3E2A-712D-655E-685B-7AFC66A416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1498" y="872983"/>
            <a:ext cx="2238702" cy="2816337"/>
          </a:xfrm>
          <a:prstGeom prst="rect">
            <a:avLst/>
          </a:prstGeom>
        </p:spPr>
      </p:pic>
      <p:pic>
        <p:nvPicPr>
          <p:cNvPr id="8" name="Marcador de posición de imagen 5" descr="ANEXO4_1 (1).DOC - Word">
            <a:extLst>
              <a:ext uri="{FF2B5EF4-FFF2-40B4-BE49-F238E27FC236}">
                <a16:creationId xmlns:a16="http://schemas.microsoft.com/office/drawing/2014/main" id="{3D681DEE-8B0F-94A0-2FEF-050C8423C3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8651" y="3721640"/>
            <a:ext cx="2369440" cy="29839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52B8C76-7B91-7CD7-860F-84778EE8C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1" y="964501"/>
            <a:ext cx="3907889" cy="461341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324600" y="5598013"/>
            <a:ext cx="2094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00B050"/>
                </a:solidFill>
              </a:rPr>
              <a:t>Publicación impresa</a:t>
            </a:r>
            <a:endParaRPr lang="es-GT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79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7FA905-D069-4187-8667-B4CE4E75DB24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8994" y="3780147"/>
            <a:ext cx="2698908" cy="1736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4057C8F-B4A7-48D2-9E9A-47D4F343F6A8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2800" y="103143"/>
            <a:ext cx="2745102" cy="1698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68F0FB0-D988-4CAE-801D-E82DA1FFE31D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7155" y="1923390"/>
            <a:ext cx="2745101" cy="1638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10DF34-27C9-8D1B-D74A-3CE803E051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910" y="1981199"/>
            <a:ext cx="2629075" cy="17528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F6B83DC-3AFB-89E5-530A-650D98298B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121" y="3771897"/>
            <a:ext cx="2629086" cy="175287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71C5173-9BCE-58D8-A668-9DE467BE34E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980" y="113147"/>
            <a:ext cx="2622005" cy="17481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8AD229A-027B-0FA8-DA5C-0CF51B9E5A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8040" y="103143"/>
            <a:ext cx="2567046" cy="1758163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40AAA95-D40A-2BAD-371B-C2B303F7FB8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966" y="1981200"/>
            <a:ext cx="2567046" cy="179069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9BCBD5F-5BAF-F61C-D1EA-058EE9B0224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966" y="3891790"/>
            <a:ext cx="2567046" cy="158179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0928C1B-6F8C-6270-9190-7945C73F43B9}"/>
              </a:ext>
            </a:extLst>
          </p:cNvPr>
          <p:cNvSpPr txBox="1"/>
          <p:nvPr/>
        </p:nvSpPr>
        <p:spPr>
          <a:xfrm>
            <a:off x="990600" y="5667834"/>
            <a:ext cx="7315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2400" b="1" dirty="0"/>
              <a:t>Mas de 50 reuniones presenciales y virtuales de coordinación y ejecución de actividades.</a:t>
            </a:r>
          </a:p>
        </p:txBody>
      </p:sp>
    </p:spTree>
    <p:extLst>
      <p:ext uri="{BB962C8B-B14F-4D97-AF65-F5344CB8AC3E}">
        <p14:creationId xmlns:p14="http://schemas.microsoft.com/office/powerpoint/2010/main" val="381079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1BBE7-9E92-0030-CEDE-63CB16FA6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04800"/>
            <a:ext cx="8610600" cy="616670"/>
          </a:xfrm>
        </p:spPr>
        <p:txBody>
          <a:bodyPr>
            <a:noAutofit/>
          </a:bodyPr>
          <a:lstStyle/>
          <a:p>
            <a:r>
              <a:rPr lang="es-MX" sz="4000" b="1" dirty="0">
                <a:solidFill>
                  <a:srgbClr val="00B050"/>
                </a:solidFill>
              </a:rPr>
              <a:t>Desafíos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43A71C0-6012-67D3-787E-BCF30AF9FF2C}"/>
              </a:ext>
            </a:extLst>
          </p:cNvPr>
          <p:cNvSpPr txBox="1">
            <a:spLocks/>
          </p:cNvSpPr>
          <p:nvPr/>
        </p:nvSpPr>
        <p:spPr>
          <a:xfrm>
            <a:off x="762000" y="1142216"/>
            <a:ext cx="9829800" cy="4877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Pandemia del COVID 19 provocó considerables retrasos, que fueron superados.</a:t>
            </a:r>
          </a:p>
          <a:p>
            <a:pPr marL="0" indent="0" algn="just">
              <a:buNone/>
            </a:pPr>
            <a:endPara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419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Guatemala y Nicaragua, hubo cambios en los expertos forestales, en El Salvador en la autoridad administrativa CITES</a:t>
            </a:r>
          </a:p>
          <a:p>
            <a:pPr algn="just"/>
            <a:endParaRPr lang="es-419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419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Administrativamente difícil establecer una coordinación trinacional al inicio ya que cada instituciones y autoridades contaban con su propia agenda laboral, sin embargo fue una experiencia positiva</a:t>
            </a:r>
          </a:p>
          <a:p>
            <a:pPr algn="just"/>
            <a:endParaRPr lang="es-419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419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Trasladar efectivamente la información sobre </a:t>
            </a:r>
            <a:r>
              <a:rPr lang="es-419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</a:t>
            </a:r>
            <a:r>
              <a:rPr lang="es-419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419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DEnP</a:t>
            </a:r>
            <a:r>
              <a:rPr lang="es-419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las autoridades y técnicos</a:t>
            </a:r>
          </a:p>
          <a:p>
            <a:pPr algn="just"/>
            <a:endParaRPr lang="es-419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419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Transferir información sobre lineamientos técnicos y científicos a forestales que elaboran planes de manejo para especies de </a:t>
            </a:r>
            <a:r>
              <a:rPr lang="es-419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Dalbergia</a:t>
            </a:r>
            <a:r>
              <a:rPr lang="es-419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(elemento sostenibilidad)</a:t>
            </a:r>
          </a:p>
          <a:p>
            <a:pPr algn="just"/>
            <a:endParaRPr lang="es-419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419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 para cubrir la inclusión de nuevas especies en CITES</a:t>
            </a:r>
          </a:p>
          <a:p>
            <a:pPr algn="just"/>
            <a:endParaRPr lang="es-419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s-419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419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419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419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419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419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90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3053577-096C-569D-F597-24074C1C5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6448"/>
            <a:ext cx="8229600" cy="844648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rgbClr val="00B050"/>
                </a:solidFill>
              </a:rPr>
              <a:t>Lecciones aprendidas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56FD8D-9106-92F9-6B61-EBB0827ADB7B}"/>
              </a:ext>
            </a:extLst>
          </p:cNvPr>
          <p:cNvSpPr txBox="1"/>
          <p:nvPr/>
        </p:nvSpPr>
        <p:spPr>
          <a:xfrm>
            <a:off x="609600" y="914400"/>
            <a:ext cx="10058400" cy="577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SV" sz="20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Proyecto de tipo </a:t>
            </a:r>
            <a:r>
              <a:rPr lang="es-SV" sz="2000" b="1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multi</a:t>
            </a:r>
            <a:r>
              <a:rPr lang="es-SV" sz="20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-nacional como modelo eficiente y efectivo para otros Donantes, países y regiones: Optimiza la gestión y fondos</a:t>
            </a:r>
            <a:endParaRPr lang="es-GT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419" sz="2000" b="1" dirty="0"/>
          </a:p>
          <a:p>
            <a:pPr marL="342900" indent="-342900" algn="just">
              <a:buFont typeface="+mj-lt"/>
              <a:buAutoNum type="arabicPeriod"/>
            </a:pPr>
            <a:r>
              <a:rPr lang="es-419" sz="2000" b="1" dirty="0"/>
              <a:t>Permitió generar experiencias, capacidades y las bases para el trabajo en conjunto e implementación de futuros proyectos. Sugiere un mecanismo financiero permanente.</a:t>
            </a:r>
          </a:p>
          <a:p>
            <a:pPr marL="342900" indent="-342900" algn="just">
              <a:buFont typeface="+mj-lt"/>
              <a:buAutoNum type="arabicPeriod"/>
            </a:pPr>
            <a:endParaRPr lang="es-419" sz="2000" b="1" dirty="0"/>
          </a:p>
          <a:p>
            <a:pPr marL="342900" indent="-342900" algn="just">
              <a:buFont typeface="+mj-lt"/>
              <a:buAutoNum type="arabicPeriod"/>
            </a:pPr>
            <a:r>
              <a:rPr lang="es-419" sz="2000" b="1" dirty="0"/>
              <a:t>La Experiencia de los países involucrados fortalece los esquemas de gestión individual </a:t>
            </a:r>
          </a:p>
          <a:p>
            <a:pPr marL="342900" indent="-342900" algn="just">
              <a:buFont typeface="+mj-lt"/>
              <a:buAutoNum type="arabicPeriod"/>
            </a:pPr>
            <a:endParaRPr lang="es-419" sz="2000" b="1" dirty="0"/>
          </a:p>
          <a:p>
            <a:pPr marL="342900" indent="-342900" algn="just">
              <a:buFont typeface="+mj-lt"/>
              <a:buAutoNum type="arabicPeriod"/>
            </a:pPr>
            <a:r>
              <a:rPr lang="es-419" sz="2000" b="1" dirty="0"/>
              <a:t>El involucramiento y aportes de autoridades e instituciones es clave para facilitar el logro de las metas de un proyecto y más aún si es </a:t>
            </a:r>
            <a:r>
              <a:rPr lang="es-419" sz="2000" b="1" dirty="0" err="1"/>
              <a:t>multi</a:t>
            </a:r>
            <a:r>
              <a:rPr lang="es-419" sz="2000" b="1" dirty="0"/>
              <a:t>-nacional</a:t>
            </a:r>
          </a:p>
          <a:p>
            <a:pPr marL="342900" indent="-342900" algn="just">
              <a:buFont typeface="+mj-lt"/>
              <a:buAutoNum type="arabicPeriod"/>
            </a:pPr>
            <a:endParaRPr lang="es-419" sz="2000" b="1" dirty="0"/>
          </a:p>
          <a:p>
            <a:pPr marL="342900" indent="-342900" algn="just">
              <a:buFont typeface="+mj-lt"/>
              <a:buAutoNum type="arabicPeriod"/>
            </a:pPr>
            <a:r>
              <a:rPr lang="es-419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Participación de reconocidos expertos en temáticas específicas: </a:t>
            </a:r>
            <a:r>
              <a:rPr lang="es-419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DAL</a:t>
            </a:r>
            <a:r>
              <a:rPr lang="es-419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419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DEnP</a:t>
            </a:r>
            <a:r>
              <a:rPr lang="es-419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 Análisis fustal, Lineamientos técnicos, etc., genera confianza y garantiza el éxito y expectativas</a:t>
            </a:r>
          </a:p>
          <a:p>
            <a:pPr marL="342900" indent="-342900" algn="just">
              <a:buFont typeface="+mj-lt"/>
              <a:buAutoNum type="arabicPeriod"/>
            </a:pPr>
            <a:endParaRPr lang="es-419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419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La identificación de vacíos de información trasladados a una agenda de investigación, monitoreo y seguimiento, mejora los esquemas de gestión</a:t>
            </a:r>
            <a:endParaRPr lang="es-GT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419" sz="2000" b="1" dirty="0"/>
          </a:p>
          <a:p>
            <a:pPr marL="342900" indent="-342900" algn="just">
              <a:buFont typeface="+mj-lt"/>
              <a:buAutoNum type="arabicPeriod"/>
            </a:pPr>
            <a:endParaRPr lang="es-419" sz="2000" b="1" dirty="0"/>
          </a:p>
        </p:txBody>
      </p:sp>
    </p:spTree>
    <p:extLst>
      <p:ext uri="{BB962C8B-B14F-4D97-AF65-F5344CB8AC3E}">
        <p14:creationId xmlns:p14="http://schemas.microsoft.com/office/powerpoint/2010/main" val="3827424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1E08A8F-9683-BBA2-46EC-EBB73981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8904"/>
            <a:ext cx="8229600" cy="809297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rgbClr val="00B050"/>
                </a:solidFill>
              </a:rPr>
              <a:t>Actividades de seguimiento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D02CCE-800F-0205-D541-E0CAF1707938}"/>
              </a:ext>
            </a:extLst>
          </p:cNvPr>
          <p:cNvSpPr txBox="1"/>
          <p:nvPr/>
        </p:nvSpPr>
        <p:spPr>
          <a:xfrm>
            <a:off x="914400" y="838200"/>
            <a:ext cx="98298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419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Mantenimiento de la herramienta WEB automatizada</a:t>
            </a:r>
          </a:p>
          <a:p>
            <a:pPr marL="342900" indent="-342900" algn="just">
              <a:buFont typeface="+mj-lt"/>
              <a:buAutoNum type="arabicPeriod"/>
            </a:pPr>
            <a:endParaRPr lang="es-419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419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Consolidación de red de PPM en la Región generando resultados para incorporarlos a los planes de manejo. </a:t>
            </a:r>
          </a:p>
          <a:p>
            <a:pPr marL="342900" indent="-342900" algn="just">
              <a:buFont typeface="+mj-lt"/>
              <a:buAutoNum type="arabicPeriod"/>
            </a:pPr>
            <a:endParaRPr lang="es-419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SV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Seguimiento a las líneas de investigación identificadas </a:t>
            </a:r>
          </a:p>
          <a:p>
            <a:pPr marL="342900" indent="-342900" algn="just">
              <a:buFont typeface="+mj-lt"/>
              <a:buAutoNum type="arabicPeriod"/>
            </a:pPr>
            <a:endParaRPr lang="es-SV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419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Generalmente las áreas de distribución natural de </a:t>
            </a:r>
            <a:r>
              <a:rPr lang="es-419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Dalbergia</a:t>
            </a:r>
            <a:r>
              <a:rPr lang="es-419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están ligadas a zonas con pobreza: promover una estrategia de restauración en esas áreas</a:t>
            </a:r>
          </a:p>
          <a:p>
            <a:pPr marL="342900" indent="-342900" algn="just">
              <a:buFont typeface="+mj-lt"/>
              <a:buAutoNum type="arabicPeriod"/>
            </a:pPr>
            <a:endParaRPr lang="es-419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419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Fortalecimiento de capacidades para la comprensión y formulación de los </a:t>
            </a:r>
            <a:r>
              <a:rPr lang="es-419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</a:t>
            </a:r>
            <a:r>
              <a:rPr lang="es-419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 </a:t>
            </a:r>
            <a:r>
              <a:rPr lang="es-419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DEnP</a:t>
            </a:r>
            <a:r>
              <a:rPr lang="es-419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Extensivo a otras </a:t>
            </a:r>
            <a:r>
              <a:rPr lang="es-419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Dalbergias</a:t>
            </a:r>
            <a:r>
              <a:rPr lang="es-419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inclusive a otras especies posibles a incluirse en los listados de CITES. (Ej. Especies de los géneros Tabebuia, </a:t>
            </a:r>
            <a:r>
              <a:rPr lang="es-419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Roseodendron</a:t>
            </a:r>
            <a:r>
              <a:rPr lang="es-419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419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Handroanthus</a:t>
            </a:r>
            <a:r>
              <a:rPr lang="es-419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endParaRPr lang="es-419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419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Validación y capacitación a forestales sobre lineamientos técnicos en la formulación de planes de manejo (sostenibilidad)</a:t>
            </a:r>
          </a:p>
          <a:p>
            <a:pPr marL="342900" indent="-342900" algn="just">
              <a:buFont typeface="+mj-lt"/>
              <a:buAutoNum type="arabicPeriod"/>
            </a:pPr>
            <a:endParaRPr lang="es-419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SV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de difusión, publicación y producción de materiales audiovisuales</a:t>
            </a:r>
            <a:endParaRPr lang="es-G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419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84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3053577-096C-569D-F597-24074C1C5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6448"/>
            <a:ext cx="8229600" cy="844648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00B050"/>
                </a:solidFill>
              </a:rPr>
              <a:t>Un paso más hacia la automatización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56FD8D-9106-92F9-6B61-EBB0827ADB7B}"/>
              </a:ext>
            </a:extLst>
          </p:cNvPr>
          <p:cNvSpPr txBox="1"/>
          <p:nvPr/>
        </p:nvSpPr>
        <p:spPr>
          <a:xfrm>
            <a:off x="914400" y="914400"/>
            <a:ext cx="96012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419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Avanzar hacia la automatización de los procesos en línea: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419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 automatizada para trazabilidad (Extracción-exportación)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419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Certificado CITES</a:t>
            </a:r>
          </a:p>
          <a:p>
            <a:pPr algn="just"/>
            <a:endParaRPr lang="es-419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419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AGRADECIMIENTOS</a:t>
            </a:r>
            <a:endParaRPr lang="es-419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Participantes, Instituciones, Autoridades CITES de los 3 países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Productores forestales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Colaboradores directos del proyecto en los 3 países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Unión Europea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CITES, Programa de Especies Arbóreas.</a:t>
            </a:r>
            <a:endParaRPr lang="es-G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26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385876" y="0"/>
            <a:ext cx="5181600" cy="1143000"/>
          </a:xfrm>
        </p:spPr>
        <p:txBody>
          <a:bodyPr>
            <a:noAutofit/>
          </a:bodyPr>
          <a:lstStyle/>
          <a:p>
            <a:pPr algn="l"/>
            <a:r>
              <a:rPr lang="es-GT" sz="6000" dirty="0"/>
              <a:t>Muchas Gracias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1587505-C9E7-4382-B48A-FFCAB71A9C3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2601" y="8376"/>
            <a:ext cx="4724399" cy="91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arcador de contenido 4" descr="Imagen que contiene exterior, arbustos, árbol, bosque&#10;&#10;Descripción generada automáticamente">
            <a:extLst>
              <a:ext uri="{FF2B5EF4-FFF2-40B4-BE49-F238E27FC236}">
                <a16:creationId xmlns:a16="http://schemas.microsoft.com/office/drawing/2014/main" id="{798E772E-F63E-B3F8-3C97-62F051FED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81822" y="1380727"/>
            <a:ext cx="2667002" cy="2191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 descr="Tren de carga pasando por un bosque&#10;&#10;Descripción generada automáticamente con confianza baja">
            <a:extLst>
              <a:ext uri="{FF2B5EF4-FFF2-40B4-BE49-F238E27FC236}">
                <a16:creationId xmlns:a16="http://schemas.microsoft.com/office/drawing/2014/main" id="{AB3C2079-A2FD-4D9D-36CD-DA03C98C10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29275" y="3857239"/>
            <a:ext cx="2101392" cy="2191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6130385-FCF8-EDF6-070B-F7C84C7505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132476"/>
            <a:ext cx="4876800" cy="3283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710E03C-9A55-9907-8C14-1A7A55327B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1" y="4626203"/>
            <a:ext cx="2865751" cy="191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/>
          <p:cNvSpPr/>
          <p:nvPr/>
        </p:nvSpPr>
        <p:spPr>
          <a:xfrm>
            <a:off x="8634357" y="5234155"/>
            <a:ext cx="2769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00B050"/>
                </a:solidFill>
              </a:rPr>
              <a:t>Gustavo Pinelo, Guatemala</a:t>
            </a:r>
            <a:endParaRPr lang="es-GT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3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10972800" cy="715962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rgbClr val="00B050"/>
                </a:solidFill>
              </a:rPr>
              <a:t>Localización del Proyecto</a:t>
            </a:r>
            <a:endParaRPr lang="es-GT" sz="4000" b="1" dirty="0">
              <a:solidFill>
                <a:srgbClr val="00B05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00" y="838200"/>
            <a:ext cx="8868397" cy="4953000"/>
          </a:xfrm>
        </p:spPr>
      </p:pic>
      <p:sp>
        <p:nvSpPr>
          <p:cNvPr id="5" name="Elipse 4"/>
          <p:cNvSpPr/>
          <p:nvPr/>
        </p:nvSpPr>
        <p:spPr>
          <a:xfrm>
            <a:off x="3536022" y="2819400"/>
            <a:ext cx="3048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>
              <a:noFill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229600" y="3124200"/>
            <a:ext cx="3048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>
              <a:noFill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9599" y="6077634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FUENTE: Mapa, </a:t>
            </a:r>
            <a:r>
              <a:rPr lang="es-GT" sz="1200" dirty="0"/>
              <a:t>DiarioAbierto.es</a:t>
            </a:r>
          </a:p>
        </p:txBody>
      </p:sp>
    </p:spTree>
    <p:extLst>
      <p:ext uri="{BB962C8B-B14F-4D97-AF65-F5344CB8AC3E}">
        <p14:creationId xmlns:p14="http://schemas.microsoft.com/office/powerpoint/2010/main" val="23056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28903"/>
            <a:ext cx="8229600" cy="809297"/>
          </a:xfrm>
        </p:spPr>
        <p:txBody>
          <a:bodyPr>
            <a:noAutofit/>
          </a:bodyPr>
          <a:lstStyle/>
          <a:p>
            <a:r>
              <a:rPr lang="es-MX" sz="4000" b="1" dirty="0">
                <a:solidFill>
                  <a:srgbClr val="00B050"/>
                </a:solidFill>
                <a:latin typeface="+mn-lt"/>
              </a:rPr>
              <a:t>RESULTADOS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32408" y="943304"/>
            <a:ext cx="8229600" cy="3400096"/>
          </a:xfrm>
        </p:spPr>
        <p:txBody>
          <a:bodyPr>
            <a:normAutofit/>
          </a:bodyPr>
          <a:lstStyle/>
          <a:p>
            <a:pPr algn="just"/>
            <a:r>
              <a:rPr lang="es-419" sz="2400" dirty="0"/>
              <a:t>Línea base con información existente sobre las especies del género Dalbergia en cada país.</a:t>
            </a:r>
          </a:p>
          <a:p>
            <a:pPr algn="just"/>
            <a:endParaRPr lang="es-419" sz="2400" dirty="0"/>
          </a:p>
          <a:p>
            <a:pPr algn="just"/>
            <a:r>
              <a:rPr lang="es-MX" sz="2400" dirty="0"/>
              <a:t> Una herramienta electrónica automatizada (web) para el monitoreo y verificación del avance de una estrategia regional elaborada para la conservación y manejo sostenible de las especies del género Dalbergia en Guatemala, El Salvador y Nicaragua, para un periodo de 10 años.</a:t>
            </a:r>
          </a:p>
        </p:txBody>
      </p:sp>
      <p:pic>
        <p:nvPicPr>
          <p:cNvPr id="4" name="Marcador de posición de imagen 5" descr="Movies &amp; TV">
            <a:extLst>
              <a:ext uri="{FF2B5EF4-FFF2-40B4-BE49-F238E27FC236}">
                <a16:creationId xmlns:a16="http://schemas.microsoft.com/office/drawing/2014/main" id="{265D8DCC-A722-EA3D-76FC-0406B83213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400" y="4114800"/>
            <a:ext cx="4348844" cy="258409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A1CAA2B-82F0-F257-32DD-D894884A88C4}"/>
              </a:ext>
            </a:extLst>
          </p:cNvPr>
          <p:cNvSpPr txBox="1"/>
          <p:nvPr/>
        </p:nvSpPr>
        <p:spPr>
          <a:xfrm>
            <a:off x="6442668" y="4953000"/>
            <a:ext cx="3691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https://cites.azurewebsites.net/</a:t>
            </a:r>
          </a:p>
        </p:txBody>
      </p:sp>
    </p:spTree>
    <p:extLst>
      <p:ext uri="{BB962C8B-B14F-4D97-AF65-F5344CB8AC3E}">
        <p14:creationId xmlns:p14="http://schemas.microsoft.com/office/powerpoint/2010/main" val="361345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B764DF2-CD3C-C062-0D29-191366A960BD}"/>
              </a:ext>
            </a:extLst>
          </p:cNvPr>
          <p:cNvSpPr txBox="1">
            <a:spLocks/>
          </p:cNvSpPr>
          <p:nvPr/>
        </p:nvSpPr>
        <p:spPr>
          <a:xfrm>
            <a:off x="910590" y="742950"/>
            <a:ext cx="9448800" cy="194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419" sz="2400" dirty="0"/>
              <a:t>Estandarización de metodología para la instalación y medición de PPM´s en Guatemala, Nicaragua y el Salvador (Adaptación de Pinelo 2000). </a:t>
            </a:r>
          </a:p>
          <a:p>
            <a:pPr algn="just"/>
            <a:r>
              <a:rPr lang="es-419" sz="2400" dirty="0"/>
              <a:t>En El Salvador y Nicaragua se establecieron las primeras PPM para el Monitoreo de la dinámica de las especies del género Dalbergia.</a:t>
            </a:r>
          </a:p>
          <a:p>
            <a:pPr algn="just"/>
            <a:endParaRPr lang="es-419" sz="24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E321065-DDD8-6819-17AF-0357D29EA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8903"/>
            <a:ext cx="8229600" cy="885497"/>
          </a:xfrm>
        </p:spPr>
        <p:txBody>
          <a:bodyPr>
            <a:noAutofit/>
          </a:bodyPr>
          <a:lstStyle/>
          <a:p>
            <a:r>
              <a:rPr lang="es-MX" sz="4000" b="1" dirty="0">
                <a:solidFill>
                  <a:srgbClr val="00B050"/>
                </a:solidFill>
                <a:latin typeface="+mn-lt"/>
              </a:rPr>
              <a:t>Lineamientos Técnicos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2FDF1B6-6090-E537-1790-E6C64A2F17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7397" y="2557520"/>
            <a:ext cx="4227803" cy="308128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CE1467C-706E-0FFE-EB4A-6040EA411C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2362200"/>
            <a:ext cx="4067505" cy="32766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2718853" cy="432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DCE5802-1A83-73EE-BE34-08CD901A690E}"/>
              </a:ext>
            </a:extLst>
          </p:cNvPr>
          <p:cNvSpPr txBox="1">
            <a:spLocks/>
          </p:cNvSpPr>
          <p:nvPr/>
        </p:nvSpPr>
        <p:spPr>
          <a:xfrm>
            <a:off x="1533427" y="228601"/>
            <a:ext cx="8382000" cy="121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419" sz="2400" dirty="0"/>
              <a:t>Guatemala: elaboró un informe con los primeros resultados de la dinámica del género Dalbergia con la rehabilitación y remedición de 11 PPM´s rehabilitadas.</a:t>
            </a:r>
          </a:p>
        </p:txBody>
      </p:sp>
      <p:pic>
        <p:nvPicPr>
          <p:cNvPr id="5" name="Imagen 4" descr="Imagen que contiene exterior, persona, murciélago, béisbol&#10;&#10;Descripción generada automáticamente">
            <a:extLst>
              <a:ext uri="{FF2B5EF4-FFF2-40B4-BE49-F238E27FC236}">
                <a16:creationId xmlns:a16="http://schemas.microsoft.com/office/drawing/2014/main" id="{F2FE459F-AAD5-02B7-4D16-15FC136E0C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84" y="1665616"/>
            <a:ext cx="1809570" cy="2412759"/>
          </a:xfrm>
          <a:prstGeom prst="rect">
            <a:avLst/>
          </a:prstGeom>
        </p:spPr>
      </p:pic>
      <p:pic>
        <p:nvPicPr>
          <p:cNvPr id="6" name="Imagen 5" descr="Imagen que contiene animal, árbol&#10;&#10;Descripción generada automáticamente">
            <a:extLst>
              <a:ext uri="{FF2B5EF4-FFF2-40B4-BE49-F238E27FC236}">
                <a16:creationId xmlns:a16="http://schemas.microsoft.com/office/drawing/2014/main" id="{98F9F71F-D9B6-5447-8A3D-46DEB6882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52824" y="1844825"/>
            <a:ext cx="2566600" cy="19249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3BD6BAC-3756-A5D1-A39D-98E7C783A2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184" y="4278658"/>
            <a:ext cx="3341016" cy="2404681"/>
          </a:xfrm>
          <a:prstGeom prst="rect">
            <a:avLst/>
          </a:prstGeom>
        </p:spPr>
      </p:pic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F90C4929-0260-DC80-F2EE-1B753C90D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492073"/>
              </p:ext>
            </p:extLst>
          </p:nvPr>
        </p:nvGraphicFramePr>
        <p:xfrm>
          <a:off x="3657600" y="1514546"/>
          <a:ext cx="4157634" cy="2590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78817">
                  <a:extLst>
                    <a:ext uri="{9D8B030D-6E8A-4147-A177-3AD203B41FA5}">
                      <a16:colId xmlns:a16="http://schemas.microsoft.com/office/drawing/2014/main" val="4049436627"/>
                    </a:ext>
                  </a:extLst>
                </a:gridCol>
                <a:gridCol w="2078817">
                  <a:extLst>
                    <a:ext uri="{9D8B030D-6E8A-4147-A177-3AD203B41FA5}">
                      <a16:colId xmlns:a16="http://schemas.microsoft.com/office/drawing/2014/main" val="1103378225"/>
                    </a:ext>
                  </a:extLst>
                </a:gridCol>
              </a:tblGrid>
              <a:tr h="344680">
                <a:tc>
                  <a:txBody>
                    <a:bodyPr/>
                    <a:lstStyle/>
                    <a:p>
                      <a:r>
                        <a:rPr lang="es-MX" sz="2000" b="1" dirty="0"/>
                        <a:t>Parámetro</a:t>
                      </a:r>
                      <a:endParaRPr lang="es-G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b="1" dirty="0"/>
                        <a:t>Resultado</a:t>
                      </a:r>
                      <a:endParaRPr lang="es-GT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86589"/>
                  </a:ext>
                </a:extLst>
              </a:tr>
              <a:tr h="344680"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Árboles</a:t>
                      </a:r>
                      <a:endParaRPr lang="es-GT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GT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55699"/>
                  </a:ext>
                </a:extLst>
              </a:tr>
              <a:tr h="344680">
                <a:tc>
                  <a:txBody>
                    <a:bodyPr/>
                    <a:lstStyle/>
                    <a:p>
                      <a:r>
                        <a:rPr lang="es-MX" sz="1800" b="1" dirty="0"/>
                        <a:t>IMA (cm)</a:t>
                      </a:r>
                      <a:endParaRPr lang="es-G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/>
                        <a:t>2.44</a:t>
                      </a:r>
                      <a:endParaRPr lang="es-GT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121228"/>
                  </a:ext>
                </a:extLst>
              </a:tr>
              <a:tr h="344680">
                <a:tc>
                  <a:txBody>
                    <a:bodyPr/>
                    <a:lstStyle/>
                    <a:p>
                      <a:r>
                        <a:rPr lang="es-MX" sz="1800" b="1" dirty="0"/>
                        <a:t>Promedio arb/ha</a:t>
                      </a:r>
                      <a:endParaRPr lang="es-G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/>
                        <a:t>73</a:t>
                      </a:r>
                      <a:endParaRPr lang="es-GT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350165"/>
                  </a:ext>
                </a:extLst>
              </a:tr>
              <a:tr h="344680">
                <a:tc>
                  <a:txBody>
                    <a:bodyPr/>
                    <a:lstStyle/>
                    <a:p>
                      <a:r>
                        <a:rPr lang="es-MX" sz="1800" b="1" dirty="0"/>
                        <a:t>Promedio del ab/ha</a:t>
                      </a:r>
                      <a:endParaRPr lang="es-G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/>
                        <a:t>3.05 m</a:t>
                      </a:r>
                      <a:r>
                        <a:rPr lang="es-MX" sz="1800" b="1" baseline="30000" dirty="0"/>
                        <a:t>2</a:t>
                      </a:r>
                      <a:r>
                        <a:rPr lang="es-MX" sz="1800" b="1" dirty="0"/>
                        <a:t>/ha</a:t>
                      </a:r>
                      <a:endParaRPr lang="es-GT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327328"/>
                  </a:ext>
                </a:extLst>
              </a:tr>
              <a:tr h="344680">
                <a:tc>
                  <a:txBody>
                    <a:bodyPr/>
                    <a:lstStyle/>
                    <a:p>
                      <a:r>
                        <a:rPr lang="es-MX" sz="1800" b="1" dirty="0"/>
                        <a:t>Mortalidad</a:t>
                      </a:r>
                      <a:endParaRPr lang="es-G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/>
                        <a:t>3.06%</a:t>
                      </a:r>
                      <a:endParaRPr lang="es-GT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307380"/>
                  </a:ext>
                </a:extLst>
              </a:tr>
              <a:tr h="344680">
                <a:tc>
                  <a:txBody>
                    <a:bodyPr/>
                    <a:lstStyle/>
                    <a:p>
                      <a:r>
                        <a:rPr lang="es-MX" sz="1800" b="1" dirty="0"/>
                        <a:t>Reclutamiento</a:t>
                      </a:r>
                      <a:endParaRPr lang="es-G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/>
                        <a:t>3.41%</a:t>
                      </a:r>
                      <a:endParaRPr lang="es-GT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243940"/>
                  </a:ext>
                </a:extLst>
              </a:tr>
            </a:tbl>
          </a:graphicData>
        </a:graphic>
      </p:graphicFrame>
      <p:pic>
        <p:nvPicPr>
          <p:cNvPr id="9" name="Imagen 8" descr="Persona en el bosque&#10;&#10;Descripción generada automáticamente con confianza media">
            <a:extLst>
              <a:ext uri="{FF2B5EF4-FFF2-40B4-BE49-F238E27FC236}">
                <a16:creationId xmlns:a16="http://schemas.microsoft.com/office/drawing/2014/main" id="{0382C79F-BF40-2C2C-5C15-F236E853601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856" y="4297970"/>
            <a:ext cx="3335124" cy="238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3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1609F-90BC-32D5-E906-9DDB824E6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-152400"/>
            <a:ext cx="8229600" cy="1143000"/>
          </a:xfrm>
        </p:spPr>
        <p:txBody>
          <a:bodyPr/>
          <a:lstStyle/>
          <a:p>
            <a:r>
              <a:rPr lang="es-MX" b="1" dirty="0">
                <a:solidFill>
                  <a:srgbClr val="00B050"/>
                </a:solidFill>
              </a:rPr>
              <a:t>Análisis Fustal</a:t>
            </a:r>
            <a:endParaRPr lang="es-GT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B03653C-55CA-EE5D-6CA6-BAD06BE141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957725"/>
              </p:ext>
            </p:extLst>
          </p:nvPr>
        </p:nvGraphicFramePr>
        <p:xfrm>
          <a:off x="228600" y="3124199"/>
          <a:ext cx="9220200" cy="373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Tabla">
            <a:extLst>
              <a:ext uri="{FF2B5EF4-FFF2-40B4-BE49-F238E27FC236}">
                <a16:creationId xmlns:a16="http://schemas.microsoft.com/office/drawing/2014/main" id="{689EDD12-2604-7568-AE8C-48AFB4E72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3049"/>
              </p:ext>
            </p:extLst>
          </p:nvPr>
        </p:nvGraphicFramePr>
        <p:xfrm>
          <a:off x="1028700" y="838200"/>
          <a:ext cx="9067800" cy="335280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819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8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4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9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2000" dirty="0">
                          <a:effectLst/>
                        </a:rPr>
                        <a:t>Especie (No. de árboles)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400" dirty="0">
                          <a:effectLst/>
                        </a:rPr>
                        <a:t>Turno de rotación </a:t>
                      </a:r>
                      <a:r>
                        <a:rPr lang="es-GT" sz="1400" dirty="0" err="1">
                          <a:effectLst/>
                        </a:rPr>
                        <a:t>bio</a:t>
                      </a:r>
                      <a:r>
                        <a:rPr lang="es-GT" sz="1400" dirty="0">
                          <a:effectLst/>
                        </a:rPr>
                        <a:t>-físico según función de crecimiento en volumen total con corteza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400" dirty="0">
                          <a:effectLst/>
                        </a:rPr>
                        <a:t>(en años)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400" dirty="0">
                          <a:effectLst/>
                        </a:rPr>
                        <a:t>Turno de rotación </a:t>
                      </a:r>
                      <a:r>
                        <a:rPr lang="es-GT" sz="1400" dirty="0" err="1">
                          <a:effectLst/>
                        </a:rPr>
                        <a:t>bio</a:t>
                      </a:r>
                      <a:r>
                        <a:rPr lang="es-GT" sz="1400" dirty="0">
                          <a:effectLst/>
                        </a:rPr>
                        <a:t>-físico según función de crecimiento en volumen de duramen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400" dirty="0">
                          <a:effectLst/>
                        </a:rPr>
                        <a:t>(en años)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400" dirty="0">
                          <a:effectLst/>
                        </a:rPr>
                        <a:t>Turno de rotación para obtener un diámetro mínimo de duramen de 20 cm a 1,30 metros de altura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400" dirty="0">
                          <a:effectLst/>
                        </a:rPr>
                        <a:t>(en años)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400" dirty="0">
                          <a:effectLst/>
                        </a:rPr>
                        <a:t>Incremento medio anual en diámetro con corteza (</a:t>
                      </a:r>
                      <a:r>
                        <a:rPr lang="es-GT" sz="1400" dirty="0" err="1">
                          <a:effectLst/>
                        </a:rPr>
                        <a:t>dap_cc</a:t>
                      </a:r>
                      <a:r>
                        <a:rPr lang="es-GT" sz="1400" dirty="0">
                          <a:effectLst/>
                        </a:rPr>
                        <a:t>) para una edad de 40 años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400" dirty="0">
                          <a:effectLst/>
                        </a:rPr>
                        <a:t>(mm/año)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dirty="0">
                          <a:effectLst/>
                        </a:rPr>
                        <a:t>D. </a:t>
                      </a:r>
                      <a:r>
                        <a:rPr lang="es-GT" sz="1600" dirty="0" err="1">
                          <a:effectLst/>
                        </a:rPr>
                        <a:t>Stevensonii</a:t>
                      </a:r>
                      <a:r>
                        <a:rPr lang="es-GT" sz="1600" dirty="0">
                          <a:effectLst/>
                        </a:rPr>
                        <a:t> (2)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b="1" dirty="0">
                          <a:effectLst/>
                        </a:rPr>
                        <a:t>25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b="1" dirty="0">
                          <a:effectLst/>
                        </a:rPr>
                        <a:t>41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b="1">
                          <a:effectLst/>
                        </a:rPr>
                        <a:t>58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b="1">
                          <a:effectLst/>
                        </a:rPr>
                        <a:t>6,6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2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dirty="0">
                          <a:effectLst/>
                        </a:rPr>
                        <a:t>D. </a:t>
                      </a:r>
                      <a:r>
                        <a:rPr lang="es-GT" sz="1600" dirty="0" err="1">
                          <a:effectLst/>
                        </a:rPr>
                        <a:t>Glomerata</a:t>
                      </a:r>
                      <a:r>
                        <a:rPr lang="es-GT" sz="1600" dirty="0">
                          <a:effectLst/>
                        </a:rPr>
                        <a:t> (1)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b="1" dirty="0">
                          <a:effectLst/>
                        </a:rPr>
                        <a:t>25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b="1" dirty="0">
                          <a:effectLst/>
                        </a:rPr>
                        <a:t>41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b="1">
                          <a:effectLst/>
                        </a:rPr>
                        <a:t>58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b="1">
                          <a:effectLst/>
                        </a:rPr>
                        <a:t>6,6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2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dirty="0">
                          <a:effectLst/>
                        </a:rPr>
                        <a:t>D. </a:t>
                      </a:r>
                      <a:r>
                        <a:rPr lang="es-GT" sz="1600" dirty="0" err="1">
                          <a:effectLst/>
                        </a:rPr>
                        <a:t>Calderonii</a:t>
                      </a:r>
                      <a:r>
                        <a:rPr lang="es-GT" sz="1600" dirty="0">
                          <a:effectLst/>
                        </a:rPr>
                        <a:t> (1)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b="1" dirty="0">
                          <a:effectLst/>
                        </a:rPr>
                        <a:t>40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b="1" dirty="0">
                          <a:effectLst/>
                        </a:rPr>
                        <a:t>74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b="1" dirty="0">
                          <a:effectLst/>
                        </a:rPr>
                        <a:t>72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b="1">
                          <a:effectLst/>
                        </a:rPr>
                        <a:t>5,7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2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dirty="0">
                          <a:effectLst/>
                        </a:rPr>
                        <a:t>D. </a:t>
                      </a:r>
                      <a:r>
                        <a:rPr lang="es-GT" sz="1600" dirty="0" err="1">
                          <a:effectLst/>
                        </a:rPr>
                        <a:t>Retusa</a:t>
                      </a:r>
                      <a:r>
                        <a:rPr lang="es-GT" sz="1600" baseline="0" dirty="0">
                          <a:effectLst/>
                        </a:rPr>
                        <a:t> </a:t>
                      </a:r>
                      <a:r>
                        <a:rPr lang="es-GT" sz="1600" dirty="0">
                          <a:effectLst/>
                        </a:rPr>
                        <a:t>(4)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b="1" dirty="0">
                          <a:effectLst/>
                        </a:rPr>
                        <a:t>40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b="1">
                          <a:effectLst/>
                        </a:rPr>
                        <a:t>98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b="1" dirty="0">
                          <a:effectLst/>
                        </a:rPr>
                        <a:t>72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b="1">
                          <a:effectLst/>
                        </a:rPr>
                        <a:t>5,7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5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dirty="0">
                          <a:effectLst/>
                        </a:rPr>
                        <a:t>D. </a:t>
                      </a:r>
                      <a:r>
                        <a:rPr lang="es-GT" sz="1600" dirty="0" err="1">
                          <a:effectLst/>
                        </a:rPr>
                        <a:t>Melanocardium</a:t>
                      </a:r>
                      <a:r>
                        <a:rPr lang="es-GT" sz="1600" dirty="0">
                          <a:effectLst/>
                        </a:rPr>
                        <a:t> (1)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b="1" dirty="0">
                          <a:effectLst/>
                        </a:rPr>
                        <a:t>95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b="1" dirty="0">
                          <a:effectLst/>
                        </a:rPr>
                        <a:t>98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b="1" dirty="0">
                          <a:effectLst/>
                        </a:rPr>
                        <a:t>103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s-GT" sz="1600" b="1" dirty="0">
                          <a:effectLst/>
                        </a:rPr>
                        <a:t>3,4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76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1609F-90BC-32D5-E906-9DDB824E6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-34265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B050"/>
                </a:solidFill>
              </a:rPr>
              <a:t>Viveros implementados</a:t>
            </a:r>
            <a:endParaRPr lang="es-GT" b="1" dirty="0">
              <a:solidFill>
                <a:srgbClr val="00B05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BDF7688-2ACF-5CA5-C589-3ACB3D3BEF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9219" y="917562"/>
            <a:ext cx="4267200" cy="3130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23EBB68-F874-0773-7728-5363493C30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6740" y="1108736"/>
            <a:ext cx="4108515" cy="294607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73AE8D0-2B6E-332F-CADA-8FA8832195A5}"/>
              </a:ext>
            </a:extLst>
          </p:cNvPr>
          <p:cNvSpPr txBox="1"/>
          <p:nvPr/>
        </p:nvSpPr>
        <p:spPr>
          <a:xfrm>
            <a:off x="6612948" y="4048008"/>
            <a:ext cx="41995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b="1" dirty="0"/>
              <a:t>Mas de 50,000 Plantas del género Dalbergia y otras especies producidas en los 3 países y donadas a productores interesados, además de investigaciones sobre tratamientos pre-germinativos, y reproducción sexual y asexual</a:t>
            </a:r>
          </a:p>
        </p:txBody>
      </p:sp>
      <p:pic>
        <p:nvPicPr>
          <p:cNvPr id="11" name="Imagen 10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4B2E3E0A-1999-F2B5-90B0-FD0B02963B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60" y="2345223"/>
            <a:ext cx="1357769" cy="2413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8F0C0-8E54-10CE-EECC-3F3145148C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8673" y="5233159"/>
            <a:ext cx="1982739" cy="1432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1FAD09B-ACE6-2A44-1F89-9D390EEEBA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545" y="4082356"/>
            <a:ext cx="1753305" cy="1335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Flecha: hacia la izquierda 15">
            <a:extLst>
              <a:ext uri="{FF2B5EF4-FFF2-40B4-BE49-F238E27FC236}">
                <a16:creationId xmlns:a16="http://schemas.microsoft.com/office/drawing/2014/main" id="{A25D49D3-DD5C-6477-37AD-8353FEAB89D8}"/>
              </a:ext>
            </a:extLst>
          </p:cNvPr>
          <p:cNvSpPr/>
          <p:nvPr/>
        </p:nvSpPr>
        <p:spPr>
          <a:xfrm>
            <a:off x="5486400" y="5867401"/>
            <a:ext cx="1676400" cy="7984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>
                <a:solidFill>
                  <a:schemeClr val="bg1"/>
                </a:solidFill>
                <a:highlight>
                  <a:srgbClr val="000000"/>
                </a:highlight>
              </a:rPr>
              <a:t>Nicaragua</a:t>
            </a:r>
          </a:p>
        </p:txBody>
      </p:sp>
      <p:sp>
        <p:nvSpPr>
          <p:cNvPr id="3" name="Flecha: hacia la izquierda 2">
            <a:extLst>
              <a:ext uri="{FF2B5EF4-FFF2-40B4-BE49-F238E27FC236}">
                <a16:creationId xmlns:a16="http://schemas.microsoft.com/office/drawing/2014/main" id="{043187D3-B612-74EB-E2E6-1638129D0782}"/>
              </a:ext>
            </a:extLst>
          </p:cNvPr>
          <p:cNvSpPr/>
          <p:nvPr/>
        </p:nvSpPr>
        <p:spPr>
          <a:xfrm>
            <a:off x="7320467" y="3249579"/>
            <a:ext cx="1676400" cy="7984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>
                <a:solidFill>
                  <a:schemeClr val="bg1"/>
                </a:solidFill>
                <a:highlight>
                  <a:srgbClr val="000000"/>
                </a:highlight>
              </a:rPr>
              <a:t>El Salvador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2A4910-785C-885F-A2C9-FCE21B02A85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24354" y="4794767"/>
            <a:ext cx="2138357" cy="1603768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3" name="Flecha: hacia la izquierda 2">
            <a:extLst>
              <a:ext uri="{FF2B5EF4-FFF2-40B4-BE49-F238E27FC236}">
                <a16:creationId xmlns:a16="http://schemas.microsoft.com/office/drawing/2014/main" id="{043187D3-B612-74EB-E2E6-1638129D0782}"/>
              </a:ext>
            </a:extLst>
          </p:cNvPr>
          <p:cNvSpPr/>
          <p:nvPr/>
        </p:nvSpPr>
        <p:spPr>
          <a:xfrm>
            <a:off x="4876800" y="3200400"/>
            <a:ext cx="1676400" cy="7984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>
                <a:solidFill>
                  <a:schemeClr val="bg1"/>
                </a:solidFill>
                <a:highlight>
                  <a:srgbClr val="000000"/>
                </a:highlight>
              </a:rPr>
              <a:t>Guatemala</a:t>
            </a:r>
          </a:p>
        </p:txBody>
      </p:sp>
    </p:spTree>
    <p:extLst>
      <p:ext uri="{BB962C8B-B14F-4D97-AF65-F5344CB8AC3E}">
        <p14:creationId xmlns:p14="http://schemas.microsoft.com/office/powerpoint/2010/main" val="330423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6B7433C-954F-752B-07DA-6D4451FA4F0C}"/>
              </a:ext>
            </a:extLst>
          </p:cNvPr>
          <p:cNvSpPr txBox="1">
            <a:spLocks/>
          </p:cNvSpPr>
          <p:nvPr/>
        </p:nvSpPr>
        <p:spPr>
          <a:xfrm>
            <a:off x="843699" y="1264439"/>
            <a:ext cx="9590202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419" sz="2400" dirty="0"/>
              <a:t>En Guatemala, Nicaragua y El Salvador mediante talleres a nivel de país, talleres trinacionales con el apoyo de la Dra. Margarita Clemente se fortalecieron las capacidades de las autoridades científicas en cada país, para la formulación  de un </a:t>
            </a:r>
            <a:r>
              <a:rPr lang="es-419" sz="2400" dirty="0" err="1"/>
              <a:t>DEnP</a:t>
            </a:r>
            <a:r>
              <a:rPr lang="es-419" sz="2400" dirty="0"/>
              <a:t>.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AF70974-5D94-1935-8D59-C25FA113E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8903"/>
            <a:ext cx="8229600" cy="1143000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rgbClr val="00B050"/>
                </a:solidFill>
                <a:latin typeface="+mn-lt"/>
              </a:rPr>
              <a:t>Generación de capacidades formulación de </a:t>
            </a:r>
            <a:br>
              <a:rPr lang="es-MX" sz="3200" b="1" dirty="0">
                <a:solidFill>
                  <a:srgbClr val="00B050"/>
                </a:solidFill>
                <a:latin typeface="+mn-lt"/>
              </a:rPr>
            </a:br>
            <a:r>
              <a:rPr lang="es-MX" sz="3200" b="1" dirty="0" err="1">
                <a:solidFill>
                  <a:srgbClr val="00B050"/>
                </a:solidFill>
                <a:latin typeface="+mn-lt"/>
              </a:rPr>
              <a:t>DEnP</a:t>
            </a:r>
            <a:endParaRPr lang="es-MX" sz="32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6C35F46-F827-0046-9D37-12773BC191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72" y="2819400"/>
            <a:ext cx="6241128" cy="3886200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6B7433C-954F-752B-07DA-6D4451FA4F0C}"/>
              </a:ext>
            </a:extLst>
          </p:cNvPr>
          <p:cNvSpPr txBox="1">
            <a:spLocks/>
          </p:cNvSpPr>
          <p:nvPr/>
        </p:nvSpPr>
        <p:spPr>
          <a:xfrm>
            <a:off x="7315200" y="3200400"/>
            <a:ext cx="3733800" cy="2576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419" sz="2400" b="1" dirty="0"/>
              <a:t>Flujograma de la legalidad del proceso de exportación (trazabilidad) </a:t>
            </a:r>
            <a:r>
              <a:rPr lang="es-419" sz="2400" dirty="0"/>
              <a:t>fortaleciendo capacidades de las autoridades Administrativas en cada país. </a:t>
            </a:r>
          </a:p>
          <a:p>
            <a:pPr marL="0" indent="0">
              <a:buNone/>
            </a:pPr>
            <a:r>
              <a:rPr lang="es-419" sz="2400" dirty="0"/>
              <a:t>Para los vacíos de información se generaron líneas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99247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AF70974-5D94-1935-8D59-C25FA113E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8904"/>
            <a:ext cx="8610600" cy="504497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rgbClr val="00B050"/>
                </a:solidFill>
                <a:latin typeface="+mn-lt"/>
              </a:rPr>
              <a:t>Lineamientos técnicos generados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5E1FEB65-D449-08DC-52E6-EF1D26CA9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367817"/>
              </p:ext>
            </p:extLst>
          </p:nvPr>
        </p:nvGraphicFramePr>
        <p:xfrm>
          <a:off x="5407452" y="589280"/>
          <a:ext cx="5336748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541">
                  <a:extLst>
                    <a:ext uri="{9D8B030D-6E8A-4147-A177-3AD203B41FA5}">
                      <a16:colId xmlns:a16="http://schemas.microsoft.com/office/drawing/2014/main" val="1700974222"/>
                    </a:ext>
                  </a:extLst>
                </a:gridCol>
                <a:gridCol w="1634207">
                  <a:extLst>
                    <a:ext uri="{9D8B030D-6E8A-4147-A177-3AD203B41FA5}">
                      <a16:colId xmlns:a16="http://schemas.microsoft.com/office/drawing/2014/main" val="1944030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Tipo de Documento</a:t>
                      </a:r>
                      <a:endParaRPr lang="es-GT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</a:t>
                      </a:r>
                      <a:endParaRPr lang="es-GT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38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rgbClr val="0D34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Herramientas técnicas para elaborar planes de manejo</a:t>
                      </a:r>
                      <a:endParaRPr lang="es-GT" sz="1600" b="1" kern="1200" dirty="0">
                        <a:solidFill>
                          <a:srgbClr val="0D343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rgbClr val="0D34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GT" sz="1600" b="1" kern="1200" dirty="0">
                        <a:solidFill>
                          <a:srgbClr val="0D343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6557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600" b="1" kern="1200" dirty="0">
                          <a:solidFill>
                            <a:srgbClr val="0D34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Documentos para determinación de DMC, Ciclo de Corta</a:t>
                      </a:r>
                      <a:r>
                        <a:rPr lang="es-419" sz="1600" b="1" kern="1200" baseline="0" dirty="0">
                          <a:solidFill>
                            <a:srgbClr val="0D34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419" sz="1600" b="1" kern="1200" dirty="0">
                          <a:solidFill>
                            <a:srgbClr val="0D34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 Intensidad del aprovechamiento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solidFill>
                            <a:srgbClr val="0D3437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GT" sz="1600" b="1" kern="1200" dirty="0">
                        <a:solidFill>
                          <a:srgbClr val="0D343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3721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Modelos matemáticos para determinación de volumen de los árboles en pie y edad de las especies del género Dalbergia.</a:t>
                      </a:r>
                      <a:endParaRPr lang="es-G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G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5119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Documentos de lineamientos y criterios técnicos de campo</a:t>
                      </a:r>
                      <a:endParaRPr lang="es-G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G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7809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Documentos de sistematización de información</a:t>
                      </a:r>
                      <a:endParaRPr lang="es-G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G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90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Manuales</a:t>
                      </a:r>
                      <a:endParaRPr lang="es-G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G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59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Otros documentos entre ellos tesis, guías de campo, informes de investigación</a:t>
                      </a:r>
                      <a:endParaRPr lang="es-G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Mas de 10 </a:t>
                      </a:r>
                      <a:endParaRPr lang="es-G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9656675"/>
                  </a:ext>
                </a:extLst>
              </a:tr>
            </a:tbl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5E358720-004B-5A4A-1C39-464B74E0772D}"/>
              </a:ext>
            </a:extLst>
          </p:cNvPr>
          <p:cNvGrpSpPr/>
          <p:nvPr/>
        </p:nvGrpSpPr>
        <p:grpSpPr>
          <a:xfrm>
            <a:off x="990600" y="685800"/>
            <a:ext cx="4191000" cy="6019800"/>
            <a:chOff x="83337" y="689294"/>
            <a:chExt cx="4109560" cy="547941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CF0AB58-A96A-F5C6-F6A2-464125D00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37" y="689294"/>
              <a:ext cx="4109560" cy="54794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Imagen 5" descr="Un bosque con arboles&#10;&#10;Descripción generada automáticamente con confianza media">
              <a:extLst>
                <a:ext uri="{FF2B5EF4-FFF2-40B4-BE49-F238E27FC236}">
                  <a16:creationId xmlns:a16="http://schemas.microsoft.com/office/drawing/2014/main" id="{6EA6BB22-F78E-0F23-A5F4-A66BFBB04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733800"/>
              <a:ext cx="1676400" cy="22351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233058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68C30B6B6D64891B8AA6035CFB24E" ma:contentTypeVersion="19" ma:contentTypeDescription="Create a new document." ma:contentTypeScope="" ma:versionID="f42f8fff2f04509a46edbd12ebedbd4f">
  <xsd:schema xmlns:xsd="http://www.w3.org/2001/XMLSchema" xmlns:xs="http://www.w3.org/2001/XMLSchema" xmlns:p="http://schemas.microsoft.com/office/2006/metadata/properties" xmlns:ns2="091e5ae7-c31f-43e0-b380-74509edc0e9e" xmlns:ns3="009fae64-a0e6-4869-b94e-2533145ac23d" xmlns:ns4="985ec44e-1bab-4c0b-9df0-6ba128686fc9" targetNamespace="http://schemas.microsoft.com/office/2006/metadata/properties" ma:root="true" ma:fieldsID="19c0a212e59bab8a8cdaec6f22176e7c" ns2:_="" ns3:_="" ns4:_="">
    <xsd:import namespace="091e5ae7-c31f-43e0-b380-74509edc0e9e"/>
    <xsd:import namespace="009fae64-a0e6-4869-b94e-2533145ac23d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Assignedto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e5ae7-c31f-43e0-b380-74509edc0e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Assignedto" ma:index="20" nillable="true" ma:displayName="Assigned to" ma:format="Dropdown" ma:internalName="Assignedto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fae64-a0e6-4869-b94e-2533145ac23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67ba9d11-ed79-45ab-82e1-2ff8e9c45b0e}" ma:internalName="TaxCatchAll" ma:showField="CatchAllData" ma:web="009fae64-a0e6-4869-b94e-2533145ac2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091e5ae7-c31f-43e0-b380-74509edc0e9e" xsi:nil="true"/>
    <lcf76f155ced4ddcb4097134ff3c332f xmlns="091e5ae7-c31f-43e0-b380-74509edc0e9e">
      <Terms xmlns="http://schemas.microsoft.com/office/infopath/2007/PartnerControls"/>
    </lcf76f155ced4ddcb4097134ff3c332f>
    <TaxCatchAll xmlns="985ec44e-1bab-4c0b-9df0-6ba128686fc9" xsi:nil="true"/>
    <Assignedto xmlns="091e5ae7-c31f-43e0-b380-74509edc0e9e" xsi:nil="true"/>
  </documentManagement>
</p:properties>
</file>

<file path=customXml/itemProps1.xml><?xml version="1.0" encoding="utf-8"?>
<ds:datastoreItem xmlns:ds="http://schemas.openxmlformats.org/officeDocument/2006/customXml" ds:itemID="{AD7B12E9-2B29-4A51-910F-D9A73CD04A79}"/>
</file>

<file path=customXml/itemProps2.xml><?xml version="1.0" encoding="utf-8"?>
<ds:datastoreItem xmlns:ds="http://schemas.openxmlformats.org/officeDocument/2006/customXml" ds:itemID="{A01F7854-2E1F-476D-915A-C49FBB99A45E}"/>
</file>

<file path=customXml/itemProps3.xml><?xml version="1.0" encoding="utf-8"?>
<ds:datastoreItem xmlns:ds="http://schemas.openxmlformats.org/officeDocument/2006/customXml" ds:itemID="{DF233764-E290-49D3-B1EE-87D3807057EF}"/>
</file>

<file path=docProps/app.xml><?xml version="1.0" encoding="utf-8"?>
<Properties xmlns="http://schemas.openxmlformats.org/officeDocument/2006/extended-properties" xmlns:vt="http://schemas.openxmlformats.org/officeDocument/2006/docPropsVTypes">
  <TotalTime>9850</TotalTime>
  <Words>1542</Words>
  <Application>Microsoft Office PowerPoint</Application>
  <PresentationFormat>Widescreen</PresentationFormat>
  <Paragraphs>214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PowerPoint Presentation</vt:lpstr>
      <vt:lpstr>Localización del Proyecto</vt:lpstr>
      <vt:lpstr>RESULTADOS</vt:lpstr>
      <vt:lpstr>Lineamientos Técnicos</vt:lpstr>
      <vt:lpstr>PowerPoint Presentation</vt:lpstr>
      <vt:lpstr>Análisis Fustal</vt:lpstr>
      <vt:lpstr>Viveros implementados</vt:lpstr>
      <vt:lpstr>Generación de capacidades formulación de  DEnP</vt:lpstr>
      <vt:lpstr>Lineamientos técnicos generados</vt:lpstr>
      <vt:lpstr>Otros productos relevantes</vt:lpstr>
      <vt:lpstr>PowerPoint Presentation</vt:lpstr>
      <vt:lpstr>Desafíos</vt:lpstr>
      <vt:lpstr>Lecciones aprendidas</vt:lpstr>
      <vt:lpstr>Actividades de seguimiento </vt:lpstr>
      <vt:lpstr>Un paso más hacia la automatización</vt:lpstr>
      <vt:lpstr>Muchas Gracias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CreatividadEvolution</dc:creator>
  <cp:lastModifiedBy>Sofie Hermann Flensborg</cp:lastModifiedBy>
  <cp:revision>297</cp:revision>
  <dcterms:created xsi:type="dcterms:W3CDTF">2014-06-26T15:50:03Z</dcterms:created>
  <dcterms:modified xsi:type="dcterms:W3CDTF">2022-10-05T06:47:52Z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0x0101006C168C30B6B6D64891B8AA6035CFB24E</vt:lpwstr>
  </property>
</Properties>
</file>