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78" r:id="rId3"/>
    <p:sldId id="343" r:id="rId4"/>
    <p:sldId id="365" r:id="rId5"/>
    <p:sldId id="368" r:id="rId6"/>
    <p:sldId id="369" r:id="rId7"/>
    <p:sldId id="370" r:id="rId8"/>
    <p:sldId id="388" r:id="rId9"/>
    <p:sldId id="371" r:id="rId10"/>
    <p:sldId id="374" r:id="rId11"/>
    <p:sldId id="375" r:id="rId12"/>
    <p:sldId id="376" r:id="rId13"/>
    <p:sldId id="379" r:id="rId14"/>
    <p:sldId id="380" r:id="rId15"/>
    <p:sldId id="381" r:id="rId16"/>
    <p:sldId id="382" r:id="rId17"/>
    <p:sldId id="384" r:id="rId18"/>
    <p:sldId id="383" r:id="rId19"/>
    <p:sldId id="277" r:id="rId20"/>
  </p:sldIdLst>
  <p:sldSz cx="12192000" cy="6858000"/>
  <p:notesSz cx="6858000" cy="9144000"/>
  <p:defaultTextStyle>
    <a:defPPr>
      <a:defRPr lang="es-A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35C"/>
    <a:srgbClr val="D7DF23"/>
    <a:srgbClr val="D1D2D1"/>
    <a:srgbClr val="C3C5C4"/>
    <a:srgbClr val="D7D7D8"/>
    <a:srgbClr val="D4D5D4"/>
    <a:srgbClr val="EE3D8F"/>
    <a:srgbClr val="50B8B1"/>
    <a:srgbClr val="CDD46A"/>
    <a:srgbClr val="D3D9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71" autoAdjust="0"/>
    <p:restoredTop sz="94660"/>
  </p:normalViewPr>
  <p:slideViewPr>
    <p:cSldViewPr snapToGrid="0">
      <p:cViewPr varScale="1">
        <p:scale>
          <a:sx n="66" d="100"/>
          <a:sy n="66" d="100"/>
        </p:scale>
        <p:origin x="5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763476467923586"/>
          <c:y val="0.11342592592592593"/>
          <c:w val="0.63710052424340369"/>
          <c:h val="0.77314814814814814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0A14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B21-47C0-91A9-5156BDEBFEF5}"/>
              </c:ext>
            </c:extLst>
          </c:dPt>
          <c:dPt>
            <c:idx val="1"/>
            <c:bubble3D val="0"/>
            <c:spPr>
              <a:solidFill>
                <a:srgbClr val="FFD1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B21-47C0-91A9-5156BDEBFEF5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B21-47C0-91A9-5156BDEBFEF5}"/>
              </c:ext>
            </c:extLst>
          </c:dPt>
          <c:dLbls>
            <c:dLbl>
              <c:idx val="0"/>
              <c:layout>
                <c:manualLayout>
                  <c:x val="0.27467807033248542"/>
                  <c:y val="-0.1759259259259259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B21-47C0-91A9-5156BDEBFEF5}"/>
                </c:ext>
              </c:extLst>
            </c:dLbl>
            <c:dLbl>
              <c:idx val="1"/>
              <c:layout>
                <c:manualLayout>
                  <c:x val="0.20777305295182799"/>
                  <c:y val="0.1620370370370368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B21-47C0-91A9-5156BDEBFEF5}"/>
                </c:ext>
              </c:extLst>
            </c:dLbl>
            <c:dLbl>
              <c:idx val="2"/>
              <c:layout>
                <c:manualLayout>
                  <c:x val="-0.20219357955030176"/>
                  <c:y val="0.1388888888888889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B21-47C0-91A9-5156BDEBFEF5}"/>
                </c:ext>
              </c:extLst>
            </c:dLbl>
            <c:spPr>
              <a:solidFill>
                <a:srgbClr val="50535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val>
            <c:numRef>
              <c:f>Hoja1!$F$8:$F$10</c:f>
              <c:numCache>
                <c:formatCode>0.00%</c:formatCode>
                <c:ptCount val="3"/>
                <c:pt idx="0">
                  <c:v>0.19</c:v>
                </c:pt>
                <c:pt idx="1">
                  <c:v>0.2</c:v>
                </c:pt>
                <c:pt idx="2">
                  <c:v>0.61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B21-47C0-91A9-5156BDEBFEF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sz="1000" b="1" i="0" baseline="0" dirty="0" err="1">
                <a:effectLst/>
              </a:rPr>
              <a:t>Distribución</a:t>
            </a:r>
            <a:r>
              <a:rPr lang="en-US" sz="1000" b="1" i="0" baseline="0" dirty="0">
                <a:effectLst/>
              </a:rPr>
              <a:t> de </a:t>
            </a:r>
            <a:r>
              <a:rPr lang="en-US" sz="1000" b="1" i="0" baseline="0" dirty="0" err="1">
                <a:effectLst/>
              </a:rPr>
              <a:t>clases</a:t>
            </a:r>
            <a:r>
              <a:rPr lang="en-US" sz="1000" b="1" i="0" baseline="0" dirty="0">
                <a:effectLst/>
              </a:rPr>
              <a:t> </a:t>
            </a:r>
            <a:r>
              <a:rPr lang="en-US" sz="1000" b="1" i="0" baseline="0" dirty="0" err="1">
                <a:effectLst/>
              </a:rPr>
              <a:t>diamétricas</a:t>
            </a:r>
            <a:r>
              <a:rPr lang="en-US" sz="1000" b="1" i="0" baseline="0" dirty="0">
                <a:effectLst/>
              </a:rPr>
              <a:t>       </a:t>
            </a:r>
            <a:r>
              <a:rPr lang="en-US" sz="1000" b="1" i="0" u="sng" baseline="0" dirty="0">
                <a:effectLst/>
              </a:rPr>
              <a:t>Total de </a:t>
            </a:r>
            <a:r>
              <a:rPr lang="en-US" sz="1000" b="1" i="0" u="sng" baseline="0" dirty="0" err="1">
                <a:effectLst/>
              </a:rPr>
              <a:t>especies</a:t>
            </a:r>
            <a:r>
              <a:rPr lang="en-US" sz="1000" b="1" i="0" u="sng" baseline="0" dirty="0">
                <a:effectLst/>
              </a:rPr>
              <a:t> </a:t>
            </a:r>
            <a:r>
              <a:rPr lang="en-US" sz="1000" b="1" i="0" baseline="0" dirty="0">
                <a:effectLst/>
              </a:rPr>
              <a:t>- </a:t>
            </a:r>
            <a:r>
              <a:rPr lang="en-US" sz="1000" b="1" i="0" baseline="0" dirty="0" err="1">
                <a:effectLst/>
              </a:rPr>
              <a:t>Levemente</a:t>
            </a:r>
            <a:r>
              <a:rPr lang="en-US" sz="1000" b="1" i="0" baseline="0" dirty="0">
                <a:effectLst/>
              </a:rPr>
              <a:t> </a:t>
            </a:r>
            <a:r>
              <a:rPr lang="en-US" sz="1000" b="1" i="0" baseline="0" dirty="0" err="1">
                <a:effectLst/>
              </a:rPr>
              <a:t>aprovechado</a:t>
            </a:r>
            <a:r>
              <a:rPr lang="en-US" sz="1000" b="1" i="0" baseline="0" dirty="0">
                <a:effectLst/>
              </a:rPr>
              <a:t> - Formosa</a:t>
            </a:r>
            <a:endParaRPr lang="es-AR" sz="1000" b="1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ysClr val="windowText" lastClr="000000">
                    <a:lumMod val="65000"/>
                    <a:lumOff val="35000"/>
                  </a:sysClr>
                </a:solidFill>
              </a:defRPr>
            </a:pPr>
            <a:endParaRPr lang="es-AR" sz="1000" b="1" dirty="0"/>
          </a:p>
        </c:rich>
      </c:tx>
      <c:layout>
        <c:manualLayout>
          <c:xMode val="edge"/>
          <c:yMode val="edge"/>
          <c:x val="0.2007172201506934"/>
          <c:y val="5.11587770137595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000" b="1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718739262890258"/>
          <c:y val="0.25582644348305883"/>
          <c:w val="0.78849760634033483"/>
          <c:h val="0.5705844811614998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D7DF23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c:spPr>
          <c:invertIfNegative val="0"/>
          <c:cat>
            <c:strRef>
              <c:f>Hoja1!$D$4:$D$15</c:f>
              <c:strCache>
                <c:ptCount val="12"/>
                <c:pt idx="0">
                  <c:v>&gt;5</c:v>
                </c:pt>
                <c:pt idx="1">
                  <c:v>&gt;10</c:v>
                </c:pt>
                <c:pt idx="2">
                  <c:v>&gt;15</c:v>
                </c:pt>
                <c:pt idx="3">
                  <c:v>&gt;20</c:v>
                </c:pt>
                <c:pt idx="4">
                  <c:v>&gt;25</c:v>
                </c:pt>
                <c:pt idx="5">
                  <c:v>&gt;30</c:v>
                </c:pt>
                <c:pt idx="6">
                  <c:v>&gt;35</c:v>
                </c:pt>
                <c:pt idx="7">
                  <c:v>&gt;40</c:v>
                </c:pt>
                <c:pt idx="8">
                  <c:v>&gt;45</c:v>
                </c:pt>
                <c:pt idx="9">
                  <c:v>&gt;50</c:v>
                </c:pt>
                <c:pt idx="10">
                  <c:v>&gt;55</c:v>
                </c:pt>
                <c:pt idx="11">
                  <c:v>&gt;60</c:v>
                </c:pt>
              </c:strCache>
            </c:strRef>
          </c:cat>
          <c:val>
            <c:numRef>
              <c:f>Hoja1!$E$4:$E$15</c:f>
              <c:numCache>
                <c:formatCode>General</c:formatCode>
                <c:ptCount val="12"/>
                <c:pt idx="0">
                  <c:v>103</c:v>
                </c:pt>
                <c:pt idx="1">
                  <c:v>60</c:v>
                </c:pt>
                <c:pt idx="2">
                  <c:v>40</c:v>
                </c:pt>
                <c:pt idx="3">
                  <c:v>37</c:v>
                </c:pt>
                <c:pt idx="4">
                  <c:v>10</c:v>
                </c:pt>
                <c:pt idx="5">
                  <c:v>10</c:v>
                </c:pt>
                <c:pt idx="6">
                  <c:v>7</c:v>
                </c:pt>
                <c:pt idx="7">
                  <c:v>7</c:v>
                </c:pt>
                <c:pt idx="8">
                  <c:v>7</c:v>
                </c:pt>
                <c:pt idx="9">
                  <c:v>7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A0-4F15-B4A3-A0255118EB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197135567"/>
        <c:axId val="197138479"/>
      </c:barChart>
      <c:catAx>
        <c:axId val="19713556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AR" sz="1000" b="1" i="0" baseline="0">
                    <a:effectLst/>
                  </a:rPr>
                  <a:t>Clases diamétricas</a:t>
                </a:r>
                <a:endParaRPr lang="es-AR" sz="1000" b="1">
                  <a:effectLst/>
                </a:endParaRPr>
              </a:p>
            </c:rich>
          </c:tx>
          <c:layout>
            <c:manualLayout>
              <c:xMode val="edge"/>
              <c:yMode val="edge"/>
              <c:x val="0.37424647991521637"/>
              <c:y val="0.916665153996977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50535C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138479"/>
        <c:crosses val="autoZero"/>
        <c:auto val="1"/>
        <c:lblAlgn val="ctr"/>
        <c:lblOffset val="100"/>
        <c:noMultiLvlLbl val="0"/>
      </c:catAx>
      <c:valAx>
        <c:axId val="197138479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AR" sz="1000" b="1" i="0" baseline="0">
                    <a:effectLst/>
                  </a:rPr>
                  <a:t>Individuos/ha</a:t>
                </a:r>
                <a:endParaRPr lang="es-AR" sz="1000" b="1">
                  <a:effectLst/>
                </a:endParaRPr>
              </a:p>
            </c:rich>
          </c:tx>
          <c:layout>
            <c:manualLayout>
              <c:xMode val="edge"/>
              <c:yMode val="edge"/>
              <c:x val="5.2497739882211934E-3"/>
              <c:y val="0.3717511096512647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50535C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135567"/>
        <c:crosses val="autoZero"/>
        <c:crossBetween val="between"/>
      </c:valAx>
      <c:spPr>
        <a:solidFill>
          <a:schemeClr val="bg1">
            <a:alpha val="30000"/>
          </a:schemeClr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00" b="1" dirty="0" err="1"/>
              <a:t>Distribución</a:t>
            </a:r>
            <a:r>
              <a:rPr lang="en-US" sz="1000" b="1" baseline="0" dirty="0"/>
              <a:t> de </a:t>
            </a:r>
            <a:r>
              <a:rPr lang="en-US" sz="1000" b="1" baseline="0" dirty="0" err="1"/>
              <a:t>clases</a:t>
            </a:r>
            <a:r>
              <a:rPr lang="en-US" sz="1000" b="1" baseline="0" dirty="0"/>
              <a:t> </a:t>
            </a:r>
            <a:r>
              <a:rPr lang="en-US" sz="1000" b="1" baseline="0" dirty="0" err="1"/>
              <a:t>diamétricas</a:t>
            </a:r>
            <a:r>
              <a:rPr lang="en-US" sz="1000" b="1" baseline="0" dirty="0"/>
              <a:t> -      </a:t>
            </a:r>
            <a:r>
              <a:rPr lang="en-US" sz="1000" b="1" u="sng" baseline="0" dirty="0"/>
              <a:t>Palo santo </a:t>
            </a:r>
            <a:r>
              <a:rPr lang="en-US" sz="1000" b="1" baseline="0" dirty="0"/>
              <a:t>- </a:t>
            </a:r>
            <a:r>
              <a:rPr lang="en-US" sz="1000" b="1" baseline="0" dirty="0" err="1"/>
              <a:t>Levemente</a:t>
            </a:r>
            <a:r>
              <a:rPr lang="en-US" sz="1000" b="1" baseline="0" dirty="0"/>
              <a:t> </a:t>
            </a:r>
            <a:r>
              <a:rPr lang="en-US" sz="1000" b="1" baseline="0" dirty="0" err="1"/>
              <a:t>aprovechado</a:t>
            </a:r>
            <a:r>
              <a:rPr lang="en-US" sz="1000" b="1" baseline="0" dirty="0"/>
              <a:t> - Formosa</a:t>
            </a:r>
            <a:endParaRPr lang="en-US" sz="1000" b="1" dirty="0"/>
          </a:p>
        </c:rich>
      </c:tx>
      <c:layout>
        <c:manualLayout>
          <c:xMode val="edge"/>
          <c:yMode val="edge"/>
          <c:x val="0.2090000086691923"/>
          <c:y val="3.26820209843301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566080174068951"/>
          <c:y val="0.23268461413236868"/>
          <c:w val="0.77795114689036049"/>
          <c:h val="0.580753655258255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Hoja1!$AX$67</c:f>
              <c:strCache>
                <c:ptCount val="1"/>
                <c:pt idx="0">
                  <c:v>Individuos/ha</c:v>
                </c:pt>
              </c:strCache>
            </c:strRef>
          </c:tx>
          <c:spPr>
            <a:solidFill>
              <a:srgbClr val="50535C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invertIfNegative val="0"/>
          <c:cat>
            <c:strRef>
              <c:f>Hoja1!$AW$68:$AW$79</c:f>
              <c:strCache>
                <c:ptCount val="12"/>
                <c:pt idx="0">
                  <c:v>&gt;5</c:v>
                </c:pt>
                <c:pt idx="1">
                  <c:v>&gt;10</c:v>
                </c:pt>
                <c:pt idx="2">
                  <c:v>&gt;15</c:v>
                </c:pt>
                <c:pt idx="3">
                  <c:v>&gt;20</c:v>
                </c:pt>
                <c:pt idx="4">
                  <c:v>&gt;25</c:v>
                </c:pt>
                <c:pt idx="5">
                  <c:v>&gt;30</c:v>
                </c:pt>
                <c:pt idx="6">
                  <c:v>&gt;35</c:v>
                </c:pt>
                <c:pt idx="7">
                  <c:v>&gt;40</c:v>
                </c:pt>
                <c:pt idx="8">
                  <c:v>&gt;45</c:v>
                </c:pt>
                <c:pt idx="9">
                  <c:v>&gt;50</c:v>
                </c:pt>
                <c:pt idx="10">
                  <c:v>&gt;55</c:v>
                </c:pt>
                <c:pt idx="11">
                  <c:v>&gt;60</c:v>
                </c:pt>
              </c:strCache>
            </c:strRef>
          </c:cat>
          <c:val>
            <c:numRef>
              <c:f>Hoja1!$AX$68:$AX$79</c:f>
              <c:numCache>
                <c:formatCode>General</c:formatCode>
                <c:ptCount val="12"/>
                <c:pt idx="0">
                  <c:v>0</c:v>
                </c:pt>
                <c:pt idx="1">
                  <c:v>3.3</c:v>
                </c:pt>
                <c:pt idx="2">
                  <c:v>6.65</c:v>
                </c:pt>
                <c:pt idx="3">
                  <c:v>19.95</c:v>
                </c:pt>
                <c:pt idx="4">
                  <c:v>0</c:v>
                </c:pt>
                <c:pt idx="5">
                  <c:v>0</c:v>
                </c:pt>
                <c:pt idx="6">
                  <c:v>3.3</c:v>
                </c:pt>
                <c:pt idx="7">
                  <c:v>0</c:v>
                </c:pt>
                <c:pt idx="8">
                  <c:v>3.3</c:v>
                </c:pt>
                <c:pt idx="9">
                  <c:v>3.3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E9-4231-932F-9CE25B6773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422826271"/>
        <c:axId val="422823775"/>
      </c:barChart>
      <c:catAx>
        <c:axId val="42282627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AR" sz="1000" b="1"/>
                  <a:t>Clases diamétricas</a:t>
                </a:r>
              </a:p>
            </c:rich>
          </c:tx>
          <c:layout>
            <c:manualLayout>
              <c:xMode val="edge"/>
              <c:yMode val="edge"/>
              <c:x val="0.39131034841483819"/>
              <c:y val="0.9003361007985455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50535C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2823775"/>
        <c:crosses val="autoZero"/>
        <c:auto val="1"/>
        <c:lblAlgn val="ctr"/>
        <c:lblOffset val="100"/>
        <c:noMultiLvlLbl val="0"/>
      </c:catAx>
      <c:valAx>
        <c:axId val="422823775"/>
        <c:scaling>
          <c:orientation val="minMax"/>
          <c:max val="20"/>
        </c:scaling>
        <c:delete val="0"/>
        <c:axPos val="l"/>
        <c:majorGridlines>
          <c:spPr>
            <a:ln w="6350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AR" sz="1000" b="1"/>
                  <a:t>Individuos/ha</a:t>
                </a:r>
              </a:p>
            </c:rich>
          </c:tx>
          <c:layout>
            <c:manualLayout>
              <c:xMode val="edge"/>
              <c:yMode val="edge"/>
              <c:x val="1.9400958812667422E-2"/>
              <c:y val="0.3732003912772262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50535C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2826271"/>
        <c:crosses val="autoZero"/>
        <c:crossBetween val="between"/>
      </c:valAx>
      <c:spPr>
        <a:solidFill>
          <a:schemeClr val="bg1">
            <a:alpha val="30000"/>
          </a:schemeClr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1B0070-D7D8-410D-ACC9-FF1F26FDFAF5}" type="datetimeFigureOut">
              <a:rPr lang="es-AR" smtClean="0"/>
              <a:t>30/9/2022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F612EF-EAAB-43FD-9F77-558659788314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29873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0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1738" y="847725"/>
            <a:ext cx="7542212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50ADEC-AFF6-4BDC-B53D-045F174A3896}" type="datetimeFigureOut">
              <a:rPr lang="es-AR" smtClean="0"/>
              <a:t>30/9/2022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F94B08-F127-4E0F-B558-9043ABB69E74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6626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50ADEC-AFF6-4BDC-B53D-045F174A3896}" type="datetimeFigureOut">
              <a:rPr lang="es-AR" smtClean="0"/>
              <a:t>30/9/2022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F94B08-F127-4E0F-B558-9043ABB69E74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49720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50ADEC-AFF6-4BDC-B53D-045F174A3896}" type="datetimeFigureOut">
              <a:rPr lang="es-AR" smtClean="0"/>
              <a:t>30/9/2022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F94B08-F127-4E0F-B558-9043ABB69E74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74220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3"/>
          <p:cNvSpPr/>
          <p:nvPr/>
        </p:nvSpPr>
        <p:spPr>
          <a:xfrm>
            <a:off x="0" y="0"/>
            <a:ext cx="12192000" cy="6857615"/>
          </a:xfrm>
          <a:custGeom>
            <a:avLst/>
            <a:gdLst/>
            <a:ahLst/>
            <a:cxnLst/>
            <a:rect l="l" t="t" r="r" b="b"/>
            <a:pathLst>
              <a:path w="20104100" h="11308715" extrusionOk="0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ECECED">
              <a:alpha val="79607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2"/>
          </a:p>
        </p:txBody>
      </p:sp>
      <p:sp>
        <p:nvSpPr>
          <p:cNvPr id="18" name="Google Shape;18;p13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778241" y="6377940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492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3270" cy="6858000"/>
          </a:xfrm>
          <a:custGeom>
            <a:avLst/>
            <a:gdLst/>
            <a:ahLst/>
            <a:cxnLst/>
            <a:rect l="l" t="t" r="r" b="b"/>
            <a:pathLst>
              <a:path w="12193270" h="6858000">
                <a:moveTo>
                  <a:pt x="0" y="6858000"/>
                </a:moveTo>
                <a:lnTo>
                  <a:pt x="12193206" y="6858000"/>
                </a:lnTo>
                <a:lnTo>
                  <a:pt x="1219320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4A505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50" b="1" i="0">
                <a:solidFill>
                  <a:srgbClr val="231F20"/>
                </a:solidFill>
                <a:latin typeface="Encode Sans"/>
                <a:cs typeface="Encode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9/30/2022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9313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50ADEC-AFF6-4BDC-B53D-045F174A3896}" type="datetimeFigureOut">
              <a:rPr lang="es-AR" smtClean="0"/>
              <a:t>30/9/2022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F94B08-F127-4E0F-B558-9043ABB69E74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99380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50ADEC-AFF6-4BDC-B53D-045F174A3896}" type="datetimeFigureOut">
              <a:rPr lang="es-AR" smtClean="0"/>
              <a:t>30/9/2022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F94B08-F127-4E0F-B558-9043ABB69E74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77031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50ADEC-AFF6-4BDC-B53D-045F174A3896}" type="datetimeFigureOut">
              <a:rPr lang="es-AR" smtClean="0"/>
              <a:t>30/9/2022</a:t>
            </a:fld>
            <a:endParaRPr 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A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F94B08-F127-4E0F-B558-9043ABB69E74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11625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50ADEC-AFF6-4BDC-B53D-045F174A3896}" type="datetimeFigureOut">
              <a:rPr lang="es-AR" smtClean="0"/>
              <a:t>30/9/2022</a:t>
            </a:fld>
            <a:endParaRPr lang="es-AR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AR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F94B08-F127-4E0F-B558-9043ABB69E74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62955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50ADEC-AFF6-4BDC-B53D-045F174A3896}" type="datetimeFigureOut">
              <a:rPr lang="es-AR" smtClean="0"/>
              <a:t>30/9/2022</a:t>
            </a:fld>
            <a:endParaRPr lang="es-AR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AR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F94B08-F127-4E0F-B558-9043ABB69E74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80693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50ADEC-AFF6-4BDC-B53D-045F174A3896}" type="datetimeFigureOut">
              <a:rPr lang="es-AR" smtClean="0"/>
              <a:t>30/9/2022</a:t>
            </a:fld>
            <a:endParaRPr lang="es-AR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AR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F94B08-F127-4E0F-B558-9043ABB69E74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79012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50ADEC-AFF6-4BDC-B53D-045F174A3896}" type="datetimeFigureOut">
              <a:rPr lang="es-AR" smtClean="0"/>
              <a:t>30/9/2022</a:t>
            </a:fld>
            <a:endParaRPr 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A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F94B08-F127-4E0F-B558-9043ABB69E74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68832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s-AR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50ADEC-AFF6-4BDC-B53D-045F174A3896}" type="datetimeFigureOut">
              <a:rPr lang="es-AR" smtClean="0"/>
              <a:t>30/9/2022</a:t>
            </a:fld>
            <a:endParaRPr 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A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F94B08-F127-4E0F-B558-9043ABB69E74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62647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dirty="0"/>
              <a:t>Haga clic para modificar el estilo de título del patrón</a:t>
            </a:r>
            <a:endParaRPr lang="es-AR" dirty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AR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cs typeface="+mn-cs"/>
              </a:defRPr>
            </a:lvl1pPr>
          </a:lstStyle>
          <a:p>
            <a:fld id="{8050ADEC-AFF6-4BDC-B53D-045F174A3896}" type="datetimeFigureOut">
              <a:rPr lang="es-AR" smtClean="0"/>
              <a:t>30/9/2022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cs typeface="+mn-cs"/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cs typeface="+mn-cs"/>
              </a:defRPr>
            </a:lvl1pPr>
          </a:lstStyle>
          <a:p>
            <a:fld id="{1FF94B08-F127-4E0F-B558-9043ABB69E74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00022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Roboto" panose="02000000000000000000" pitchFamily="2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9.png"/><Relationship Id="rId7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31.png"/><Relationship Id="rId10" Type="http://schemas.openxmlformats.org/officeDocument/2006/relationships/image" Target="../media/image7.png"/><Relationship Id="rId4" Type="http://schemas.openxmlformats.org/officeDocument/2006/relationships/image" Target="../media/image30.pn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2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DD5DFF-C3DD-0FA6-A10E-90BD649DB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364" cy="6858000"/>
          </a:xfrm>
          <a:prstGeom prst="rect">
            <a:avLst/>
          </a:prstGeom>
        </p:spPr>
      </p:pic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3956A2DD-D6B5-F269-5861-387FC70339EA}"/>
              </a:ext>
            </a:extLst>
          </p:cNvPr>
          <p:cNvSpPr/>
          <p:nvPr/>
        </p:nvSpPr>
        <p:spPr>
          <a:xfrm>
            <a:off x="0" y="2750914"/>
            <a:ext cx="12429461" cy="717698"/>
          </a:xfrm>
          <a:prstGeom prst="roundRect">
            <a:avLst>
              <a:gd name="adj" fmla="val 0"/>
            </a:avLst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809E93A2-72F9-015E-91A6-C5BA693E4FA6}"/>
              </a:ext>
            </a:extLst>
          </p:cNvPr>
          <p:cNvSpPr txBox="1">
            <a:spLocks/>
          </p:cNvSpPr>
          <p:nvPr/>
        </p:nvSpPr>
        <p:spPr bwMode="auto">
          <a:xfrm>
            <a:off x="1129145" y="3642606"/>
            <a:ext cx="9939348" cy="510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Roboto" panose="02000000000000000000" pitchFamily="2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60363" marR="5080" algn="l">
              <a:lnSpc>
                <a:spcPts val="3850"/>
              </a:lnSpc>
              <a:spcBef>
                <a:spcPts val="745"/>
              </a:spcBef>
            </a:pPr>
            <a:r>
              <a:rPr lang="es-ES" sz="4000" b="1" dirty="0">
                <a:solidFill>
                  <a:srgbClr val="50535C"/>
                </a:solidFill>
                <a:latin typeface="+mn-lt"/>
              </a:rPr>
              <a:t>en la Región del Gran Chaco de Argentina</a:t>
            </a:r>
            <a:endParaRPr lang="es-ES" sz="4000" b="1" dirty="0">
              <a:solidFill>
                <a:srgbClr val="50535C"/>
              </a:solidFill>
              <a:latin typeface="+mn-lt"/>
              <a:cs typeface="EncodeSans-SemiBold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8A6AB599-DA6C-952D-C26F-8164DFE1B28A}"/>
              </a:ext>
            </a:extLst>
          </p:cNvPr>
          <p:cNvSpPr txBox="1">
            <a:spLocks/>
          </p:cNvSpPr>
          <p:nvPr/>
        </p:nvSpPr>
        <p:spPr bwMode="auto">
          <a:xfrm>
            <a:off x="1480019" y="1519808"/>
            <a:ext cx="5813915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Roboto" panose="02000000000000000000" pitchFamily="2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R="5080" algn="l">
              <a:spcBef>
                <a:spcPts val="0"/>
              </a:spcBef>
            </a:pPr>
            <a:r>
              <a:rPr lang="es-ES" sz="4000" b="1" dirty="0">
                <a:solidFill>
                  <a:srgbClr val="50535C"/>
                </a:solidFill>
                <a:latin typeface="+mn-lt"/>
              </a:rPr>
              <a:t>Bases para la gestión sostenible de la especie</a:t>
            </a:r>
            <a:endParaRPr lang="es-ES" sz="4000" b="1" dirty="0">
              <a:solidFill>
                <a:srgbClr val="50535C"/>
              </a:solidFill>
              <a:latin typeface="+mn-lt"/>
              <a:cs typeface="EncodeSans-SemiBold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14D27CDD-AA2E-08B9-57CA-3623542A628D}"/>
              </a:ext>
            </a:extLst>
          </p:cNvPr>
          <p:cNvSpPr txBox="1">
            <a:spLocks/>
          </p:cNvSpPr>
          <p:nvPr/>
        </p:nvSpPr>
        <p:spPr bwMode="auto">
          <a:xfrm>
            <a:off x="1118512" y="2886073"/>
            <a:ext cx="5059004" cy="510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Roboto" panose="02000000000000000000" pitchFamily="2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60363" marR="5080" algn="l">
              <a:lnSpc>
                <a:spcPts val="3850"/>
              </a:lnSpc>
              <a:spcBef>
                <a:spcPts val="745"/>
              </a:spcBef>
            </a:pPr>
            <a:r>
              <a:rPr lang="es-AR" sz="4000" b="1" i="1" dirty="0" err="1">
                <a:solidFill>
                  <a:schemeClr val="bg1"/>
                </a:solidFill>
                <a:latin typeface="+mn-lt"/>
              </a:rPr>
              <a:t>Bulnesia</a:t>
            </a:r>
            <a:r>
              <a:rPr lang="es-AR" sz="40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AR" sz="4000" b="1" i="1" dirty="0" err="1">
                <a:solidFill>
                  <a:schemeClr val="bg1"/>
                </a:solidFill>
                <a:latin typeface="+mn-lt"/>
              </a:rPr>
              <a:t>sarmientoi</a:t>
            </a:r>
            <a:endParaRPr lang="es-ES" sz="1400" b="1" dirty="0">
              <a:solidFill>
                <a:schemeClr val="bg1"/>
              </a:solidFill>
              <a:latin typeface="+mn-lt"/>
              <a:cs typeface="EncodeSans-SemiBold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97272C3A-3B0A-9FA4-1E16-1C8903297CF8}"/>
              </a:ext>
            </a:extLst>
          </p:cNvPr>
          <p:cNvSpPr txBox="1">
            <a:spLocks/>
          </p:cNvSpPr>
          <p:nvPr/>
        </p:nvSpPr>
        <p:spPr bwMode="auto">
          <a:xfrm>
            <a:off x="5499664" y="2876866"/>
            <a:ext cx="3241963" cy="510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Roboto" panose="02000000000000000000" pitchFamily="2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60363" marR="5080" algn="l">
              <a:lnSpc>
                <a:spcPts val="3850"/>
              </a:lnSpc>
              <a:spcBef>
                <a:spcPts val="745"/>
              </a:spcBef>
            </a:pPr>
            <a:r>
              <a:rPr lang="es-AR" sz="4000" i="1" dirty="0">
                <a:solidFill>
                  <a:schemeClr val="bg1"/>
                </a:solidFill>
                <a:latin typeface="+mn-lt"/>
              </a:rPr>
              <a:t>“Palo santo”</a:t>
            </a:r>
            <a:endParaRPr lang="es-ES" sz="1400" dirty="0">
              <a:solidFill>
                <a:schemeClr val="bg1"/>
              </a:solidFill>
              <a:latin typeface="+mn-lt"/>
              <a:cs typeface="EncodeSans-SemiBold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584D03C-982F-0190-E879-D5CC49065A54}"/>
              </a:ext>
            </a:extLst>
          </p:cNvPr>
          <p:cNvSpPr/>
          <p:nvPr/>
        </p:nvSpPr>
        <p:spPr>
          <a:xfrm>
            <a:off x="1480019" y="4286871"/>
            <a:ext cx="9961688" cy="787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dirty="0">
                <a:solidFill>
                  <a:srgbClr val="50535C"/>
                </a:solidFill>
              </a:rPr>
              <a:t>Reunión internacional de clausura del Programa de la CITES sobre Especies Arbóreas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dirty="0">
                <a:solidFill>
                  <a:srgbClr val="50535C"/>
                </a:solidFill>
              </a:rPr>
              <a:t>Kuala Lumpur, Malasia, del 5 al 7 de octubre de 2022 </a:t>
            </a:r>
            <a:endParaRPr lang="es-AR" sz="1400" dirty="0">
              <a:solidFill>
                <a:srgbClr val="50535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573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53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537FA0F5-06AF-5C78-AED0-6B8A0EFC4313}"/>
              </a:ext>
            </a:extLst>
          </p:cNvPr>
          <p:cNvSpPr/>
          <p:nvPr/>
        </p:nvSpPr>
        <p:spPr>
          <a:xfrm>
            <a:off x="-1" y="1532944"/>
            <a:ext cx="12192001" cy="4707352"/>
          </a:xfrm>
          <a:prstGeom prst="roundRect">
            <a:avLst>
              <a:gd name="adj" fmla="val 0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2" name="Grupo 61">
            <a:extLst>
              <a:ext uri="{FF2B5EF4-FFF2-40B4-BE49-F238E27FC236}">
                <a16:creationId xmlns:a16="http://schemas.microsoft.com/office/drawing/2014/main" id="{F7CD3B46-B354-F708-1AA6-CF810E30867C}"/>
              </a:ext>
            </a:extLst>
          </p:cNvPr>
          <p:cNvGrpSpPr/>
          <p:nvPr/>
        </p:nvGrpSpPr>
        <p:grpSpPr>
          <a:xfrm>
            <a:off x="831856" y="1987825"/>
            <a:ext cx="2181843" cy="3945143"/>
            <a:chOff x="940242" y="1987825"/>
            <a:chExt cx="2181843" cy="3945143"/>
          </a:xfrm>
        </p:grpSpPr>
        <p:sp>
          <p:nvSpPr>
            <p:cNvPr id="10" name="Rectángulo: esquinas redondeadas 9">
              <a:extLst>
                <a:ext uri="{FF2B5EF4-FFF2-40B4-BE49-F238E27FC236}">
                  <a16:creationId xmlns:a16="http://schemas.microsoft.com/office/drawing/2014/main" id="{A9A9BE2B-21D6-4634-8D02-F21839D186A6}"/>
                </a:ext>
              </a:extLst>
            </p:cNvPr>
            <p:cNvSpPr/>
            <p:nvPr/>
          </p:nvSpPr>
          <p:spPr>
            <a:xfrm>
              <a:off x="940242" y="1987825"/>
              <a:ext cx="2181843" cy="2448701"/>
            </a:xfrm>
            <a:prstGeom prst="roundRect">
              <a:avLst>
                <a:gd name="adj" fmla="val 3706"/>
              </a:avLst>
            </a:pr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3000" t="-2090" r="-53000"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19C00C08-E6F4-53EE-1F7E-1F7E488A1592}"/>
                </a:ext>
              </a:extLst>
            </p:cNvPr>
            <p:cNvSpPr/>
            <p:nvPr/>
          </p:nvSpPr>
          <p:spPr>
            <a:xfrm>
              <a:off x="940242" y="4355682"/>
              <a:ext cx="2181843" cy="1577286"/>
            </a:xfrm>
            <a:custGeom>
              <a:avLst/>
              <a:gdLst>
                <a:gd name="connsiteX0" fmla="*/ 196967 w 2034095"/>
                <a:gd name="connsiteY0" fmla="*/ 0 h 1875872"/>
                <a:gd name="connsiteX1" fmla="*/ 1837128 w 2034095"/>
                <a:gd name="connsiteY1" fmla="*/ 0 h 1875872"/>
                <a:gd name="connsiteX2" fmla="*/ 2034095 w 2034095"/>
                <a:gd name="connsiteY2" fmla="*/ 196967 h 1875872"/>
                <a:gd name="connsiteX3" fmla="*/ 2034095 w 2034095"/>
                <a:gd name="connsiteY3" fmla="*/ 1875872 h 1875872"/>
                <a:gd name="connsiteX4" fmla="*/ 2034095 w 2034095"/>
                <a:gd name="connsiteY4" fmla="*/ 1875872 h 1875872"/>
                <a:gd name="connsiteX5" fmla="*/ 0 w 2034095"/>
                <a:gd name="connsiteY5" fmla="*/ 1875872 h 1875872"/>
                <a:gd name="connsiteX6" fmla="*/ 0 w 2034095"/>
                <a:gd name="connsiteY6" fmla="*/ 1875872 h 1875872"/>
                <a:gd name="connsiteX7" fmla="*/ 0 w 2034095"/>
                <a:gd name="connsiteY7" fmla="*/ 196967 h 1875872"/>
                <a:gd name="connsiteX8" fmla="*/ 196967 w 2034095"/>
                <a:gd name="connsiteY8" fmla="*/ 0 h 1875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4095" h="1875872">
                  <a:moveTo>
                    <a:pt x="1837128" y="1875872"/>
                  </a:moveTo>
                  <a:lnTo>
                    <a:pt x="196967" y="1875872"/>
                  </a:lnTo>
                  <a:cubicBezTo>
                    <a:pt x="88185" y="1875872"/>
                    <a:pt x="0" y="1787687"/>
                    <a:pt x="0" y="1678905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2034095" y="0"/>
                  </a:lnTo>
                  <a:lnTo>
                    <a:pt x="2034095" y="0"/>
                  </a:lnTo>
                  <a:lnTo>
                    <a:pt x="2034095" y="1678905"/>
                  </a:lnTo>
                  <a:cubicBezTo>
                    <a:pt x="2034095" y="1787687"/>
                    <a:pt x="1945910" y="1875872"/>
                    <a:pt x="1837128" y="1875872"/>
                  </a:cubicBezTo>
                  <a:close/>
                </a:path>
              </a:pathLst>
            </a:custGeom>
            <a:solidFill>
              <a:srgbClr val="50535C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5706" tIns="128016" rIns="185706" bIns="185706" numCol="1" spcCol="1270" anchor="t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500" b="1" kern="1200" dirty="0">
                <a:solidFill>
                  <a:srgbClr val="50535C"/>
                </a:solidFill>
                <a:latin typeface="EncodeSans-SemiBold"/>
                <a:ea typeface="+mj-ea"/>
                <a:cs typeface="EncodeSans-SemiBold"/>
              </a:endParaRP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000" b="1" kern="1200" dirty="0">
                  <a:solidFill>
                    <a:schemeClr val="bg1"/>
                  </a:solidFill>
                  <a:latin typeface="EncodeSans-SemiBold"/>
                  <a:ea typeface="+mj-ea"/>
                  <a:cs typeface="EncodeSans-SemiBold"/>
                </a:rPr>
                <a:t>Consensuar la estrategia nacional entre las jurisdicciones </a:t>
              </a:r>
            </a:p>
          </p:txBody>
        </p:sp>
      </p:grpSp>
      <p:grpSp>
        <p:nvGrpSpPr>
          <p:cNvPr id="63" name="Grupo 62">
            <a:extLst>
              <a:ext uri="{FF2B5EF4-FFF2-40B4-BE49-F238E27FC236}">
                <a16:creationId xmlns:a16="http://schemas.microsoft.com/office/drawing/2014/main" id="{3E311EAF-0D71-CCA9-C9EA-D1E0DA265E74}"/>
              </a:ext>
            </a:extLst>
          </p:cNvPr>
          <p:cNvGrpSpPr/>
          <p:nvPr/>
        </p:nvGrpSpPr>
        <p:grpSpPr>
          <a:xfrm>
            <a:off x="3180173" y="1984083"/>
            <a:ext cx="3104076" cy="3948885"/>
            <a:chOff x="3122083" y="1984083"/>
            <a:chExt cx="3104076" cy="3948885"/>
          </a:xfrm>
        </p:grpSpPr>
        <p:sp>
          <p:nvSpPr>
            <p:cNvPr id="12" name="Rectángulo: esquinas redondeadas 11">
              <a:extLst>
                <a:ext uri="{FF2B5EF4-FFF2-40B4-BE49-F238E27FC236}">
                  <a16:creationId xmlns:a16="http://schemas.microsoft.com/office/drawing/2014/main" id="{668F83DA-2889-5797-51C7-517BFCC133B2}"/>
                </a:ext>
              </a:extLst>
            </p:cNvPr>
            <p:cNvSpPr/>
            <p:nvPr/>
          </p:nvSpPr>
          <p:spPr>
            <a:xfrm>
              <a:off x="3122083" y="1984083"/>
              <a:ext cx="3104075" cy="2564737"/>
            </a:xfrm>
            <a:prstGeom prst="roundRect">
              <a:avLst>
                <a:gd name="adj" fmla="val 2551"/>
              </a:avLst>
            </a:prstGeom>
            <a:blipFill rotWithShape="1">
              <a:blip r:embed="rId3"/>
              <a:stretch>
                <a:fillRect l="-1379" t="-3212" r="-1781"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D3FDAD75-7BAC-0C8B-21AC-BBAFA6D24A5B}"/>
                </a:ext>
              </a:extLst>
            </p:cNvPr>
            <p:cNvSpPr/>
            <p:nvPr/>
          </p:nvSpPr>
          <p:spPr>
            <a:xfrm>
              <a:off x="3122085" y="4355682"/>
              <a:ext cx="3104074" cy="1577286"/>
            </a:xfrm>
            <a:custGeom>
              <a:avLst/>
              <a:gdLst>
                <a:gd name="connsiteX0" fmla="*/ 185781 w 1959814"/>
                <a:gd name="connsiteY0" fmla="*/ 0 h 1769344"/>
                <a:gd name="connsiteX1" fmla="*/ 1774033 w 1959814"/>
                <a:gd name="connsiteY1" fmla="*/ 0 h 1769344"/>
                <a:gd name="connsiteX2" fmla="*/ 1959814 w 1959814"/>
                <a:gd name="connsiteY2" fmla="*/ 185781 h 1769344"/>
                <a:gd name="connsiteX3" fmla="*/ 1959814 w 1959814"/>
                <a:gd name="connsiteY3" fmla="*/ 1769344 h 1769344"/>
                <a:gd name="connsiteX4" fmla="*/ 1959814 w 1959814"/>
                <a:gd name="connsiteY4" fmla="*/ 1769344 h 1769344"/>
                <a:gd name="connsiteX5" fmla="*/ 0 w 1959814"/>
                <a:gd name="connsiteY5" fmla="*/ 1769344 h 1769344"/>
                <a:gd name="connsiteX6" fmla="*/ 0 w 1959814"/>
                <a:gd name="connsiteY6" fmla="*/ 1769344 h 1769344"/>
                <a:gd name="connsiteX7" fmla="*/ 0 w 1959814"/>
                <a:gd name="connsiteY7" fmla="*/ 185781 h 1769344"/>
                <a:gd name="connsiteX8" fmla="*/ 185781 w 1959814"/>
                <a:gd name="connsiteY8" fmla="*/ 0 h 1769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59814" h="1769344">
                  <a:moveTo>
                    <a:pt x="1774033" y="1769344"/>
                  </a:moveTo>
                  <a:lnTo>
                    <a:pt x="185781" y="1769344"/>
                  </a:lnTo>
                  <a:cubicBezTo>
                    <a:pt x="83177" y="1769344"/>
                    <a:pt x="0" y="1686167"/>
                    <a:pt x="0" y="1583563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1959814" y="0"/>
                  </a:lnTo>
                  <a:lnTo>
                    <a:pt x="1959814" y="0"/>
                  </a:lnTo>
                  <a:lnTo>
                    <a:pt x="1959814" y="1583563"/>
                  </a:lnTo>
                  <a:cubicBezTo>
                    <a:pt x="1959814" y="1686167"/>
                    <a:pt x="1876637" y="1769344"/>
                    <a:pt x="1774033" y="1769344"/>
                  </a:cubicBezTo>
                  <a:close/>
                </a:path>
              </a:pathLst>
            </a:custGeom>
            <a:solidFill>
              <a:srgbClr val="50535C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429" tIns="128017" rIns="182429" bIns="182429" numCol="1" spcCol="1270" anchor="t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s-ES" sz="500" b="1" kern="1200" dirty="0">
                <a:solidFill>
                  <a:srgbClr val="50535C"/>
                </a:solidFill>
                <a:latin typeface="EncodeSans-SemiBold"/>
                <a:ea typeface="+mj-ea"/>
                <a:cs typeface="EncodeSans-SemiBold"/>
              </a:endParaRPr>
            </a:p>
            <a:p>
              <a:pPr marL="0" lvl="1" indent="87313" algn="ctr" defTabSz="800100">
                <a:lnSpc>
                  <a:spcPct val="90000"/>
                </a:lnSpc>
                <a:spcBef>
                  <a:spcPts val="1200"/>
                </a:spcBef>
                <a:spcAft>
                  <a:spcPct val="35000"/>
                </a:spcAft>
              </a:pPr>
              <a:r>
                <a:rPr lang="es-ES" sz="2000" b="1" kern="1200" dirty="0">
                  <a:solidFill>
                    <a:schemeClr val="bg1"/>
                  </a:solidFill>
                  <a:latin typeface="EncodeSans-SemiBold"/>
                  <a:ea typeface="+mj-ea"/>
                  <a:cs typeface="EncodeSans-SemiBold"/>
                </a:rPr>
                <a:t>    Investigación biológica y socio económica a escala de paisaje</a:t>
              </a:r>
            </a:p>
          </p:txBody>
        </p:sp>
      </p:grpSp>
      <p:grpSp>
        <p:nvGrpSpPr>
          <p:cNvPr id="64" name="Grupo 63">
            <a:extLst>
              <a:ext uri="{FF2B5EF4-FFF2-40B4-BE49-F238E27FC236}">
                <a16:creationId xmlns:a16="http://schemas.microsoft.com/office/drawing/2014/main" id="{C1313249-CCAE-795F-5309-8CB9D3EC4415}"/>
              </a:ext>
            </a:extLst>
          </p:cNvPr>
          <p:cNvGrpSpPr/>
          <p:nvPr/>
        </p:nvGrpSpPr>
        <p:grpSpPr>
          <a:xfrm>
            <a:off x="6450724" y="1984083"/>
            <a:ext cx="2044071" cy="3937191"/>
            <a:chOff x="6383882" y="1984083"/>
            <a:chExt cx="2044071" cy="3937191"/>
          </a:xfrm>
        </p:grpSpPr>
        <p:sp>
          <p:nvSpPr>
            <p:cNvPr id="14" name="Rectángulo: esquinas redondeadas 13">
              <a:extLst>
                <a:ext uri="{FF2B5EF4-FFF2-40B4-BE49-F238E27FC236}">
                  <a16:creationId xmlns:a16="http://schemas.microsoft.com/office/drawing/2014/main" id="{6CB1C281-2377-DAC7-6802-9FBD1E8D2C6D}"/>
                </a:ext>
              </a:extLst>
            </p:cNvPr>
            <p:cNvSpPr/>
            <p:nvPr/>
          </p:nvSpPr>
          <p:spPr>
            <a:xfrm>
              <a:off x="6383882" y="1984083"/>
              <a:ext cx="2044071" cy="2448701"/>
            </a:xfrm>
            <a:prstGeom prst="roundRect">
              <a:avLst>
                <a:gd name="adj" fmla="val 4048"/>
              </a:avLst>
            </a:prstGeom>
            <a:blipFill rotWithShape="1"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B17F717A-D220-7161-3C6A-D1784B8DC8F5}"/>
                </a:ext>
              </a:extLst>
            </p:cNvPr>
            <p:cNvSpPr/>
            <p:nvPr/>
          </p:nvSpPr>
          <p:spPr>
            <a:xfrm>
              <a:off x="6383883" y="4355682"/>
              <a:ext cx="2044070" cy="1565592"/>
            </a:xfrm>
            <a:custGeom>
              <a:avLst/>
              <a:gdLst>
                <a:gd name="connsiteX0" fmla="*/ 171835 w 1636521"/>
                <a:gd name="connsiteY0" fmla="*/ 0 h 1712895"/>
                <a:gd name="connsiteX1" fmla="*/ 1464686 w 1636521"/>
                <a:gd name="connsiteY1" fmla="*/ 0 h 1712895"/>
                <a:gd name="connsiteX2" fmla="*/ 1636521 w 1636521"/>
                <a:gd name="connsiteY2" fmla="*/ 171835 h 1712895"/>
                <a:gd name="connsiteX3" fmla="*/ 1636521 w 1636521"/>
                <a:gd name="connsiteY3" fmla="*/ 1712895 h 1712895"/>
                <a:gd name="connsiteX4" fmla="*/ 1636521 w 1636521"/>
                <a:gd name="connsiteY4" fmla="*/ 1712895 h 1712895"/>
                <a:gd name="connsiteX5" fmla="*/ 0 w 1636521"/>
                <a:gd name="connsiteY5" fmla="*/ 1712895 h 1712895"/>
                <a:gd name="connsiteX6" fmla="*/ 0 w 1636521"/>
                <a:gd name="connsiteY6" fmla="*/ 1712895 h 1712895"/>
                <a:gd name="connsiteX7" fmla="*/ 0 w 1636521"/>
                <a:gd name="connsiteY7" fmla="*/ 171835 h 1712895"/>
                <a:gd name="connsiteX8" fmla="*/ 171835 w 1636521"/>
                <a:gd name="connsiteY8" fmla="*/ 0 h 1712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6521" h="1712895">
                  <a:moveTo>
                    <a:pt x="1464686" y="1712895"/>
                  </a:moveTo>
                  <a:lnTo>
                    <a:pt x="171835" y="1712895"/>
                  </a:lnTo>
                  <a:cubicBezTo>
                    <a:pt x="76933" y="1712895"/>
                    <a:pt x="0" y="1635962"/>
                    <a:pt x="0" y="154106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1636521" y="0"/>
                  </a:lnTo>
                  <a:lnTo>
                    <a:pt x="1636521" y="0"/>
                  </a:lnTo>
                  <a:lnTo>
                    <a:pt x="1636521" y="1541060"/>
                  </a:lnTo>
                  <a:cubicBezTo>
                    <a:pt x="1636521" y="1635962"/>
                    <a:pt x="1559588" y="1712895"/>
                    <a:pt x="1464686" y="1712895"/>
                  </a:cubicBezTo>
                  <a:close/>
                </a:path>
              </a:pathLst>
            </a:custGeom>
            <a:solidFill>
              <a:srgbClr val="50535C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345" tIns="128016" rIns="178346" bIns="178345" numCol="1" spcCol="1270" anchor="t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1000" b="1" kern="1200" dirty="0">
                <a:solidFill>
                  <a:srgbClr val="50535C"/>
                </a:solidFill>
                <a:latin typeface="EncodeSans-SemiBold"/>
                <a:ea typeface="+mj-ea"/>
                <a:cs typeface="EncodeSans-SemiBold"/>
              </a:endParaRP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000" b="1" kern="1200" dirty="0">
                  <a:solidFill>
                    <a:schemeClr val="bg1"/>
                  </a:solidFill>
                  <a:latin typeface="EncodeSans-SemiBold"/>
                  <a:ea typeface="+mj-ea"/>
                  <a:cs typeface="EncodeSans-SemiBold"/>
                </a:rPr>
                <a:t>Manejo adaptativo (SIMA)</a:t>
              </a:r>
            </a:p>
          </p:txBody>
        </p:sp>
      </p:grpSp>
      <p:grpSp>
        <p:nvGrpSpPr>
          <p:cNvPr id="65" name="Grupo 64">
            <a:extLst>
              <a:ext uri="{FF2B5EF4-FFF2-40B4-BE49-F238E27FC236}">
                <a16:creationId xmlns:a16="http://schemas.microsoft.com/office/drawing/2014/main" id="{B49A6563-B5BD-311A-9BE7-506EE8A7C04A}"/>
              </a:ext>
            </a:extLst>
          </p:cNvPr>
          <p:cNvGrpSpPr/>
          <p:nvPr/>
        </p:nvGrpSpPr>
        <p:grpSpPr>
          <a:xfrm>
            <a:off x="8661270" y="1984083"/>
            <a:ext cx="2693616" cy="3948885"/>
            <a:chOff x="8585676" y="1984083"/>
            <a:chExt cx="2693616" cy="3948885"/>
          </a:xfrm>
        </p:grpSpPr>
        <p:sp>
          <p:nvSpPr>
            <p:cNvPr id="16" name="Rectángulo: esquinas redondeadas 15">
              <a:extLst>
                <a:ext uri="{FF2B5EF4-FFF2-40B4-BE49-F238E27FC236}">
                  <a16:creationId xmlns:a16="http://schemas.microsoft.com/office/drawing/2014/main" id="{FD89AF2F-63D3-E7CF-FD92-64BC69749233}"/>
                </a:ext>
              </a:extLst>
            </p:cNvPr>
            <p:cNvSpPr/>
            <p:nvPr/>
          </p:nvSpPr>
          <p:spPr>
            <a:xfrm>
              <a:off x="8585676" y="1984083"/>
              <a:ext cx="2693616" cy="2450682"/>
            </a:xfrm>
            <a:prstGeom prst="roundRect">
              <a:avLst>
                <a:gd name="adj" fmla="val 4095"/>
              </a:avLst>
            </a:prstGeom>
            <a:blipFill rotWithShape="1">
              <a:blip r:embed="rId5"/>
              <a:stretch>
                <a:fillRect l="-4044" t="-3994" r="-3166" b="1"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6FE89167-EE30-471C-1B31-AD06BAFC63DE}"/>
                </a:ext>
              </a:extLst>
            </p:cNvPr>
            <p:cNvSpPr/>
            <p:nvPr/>
          </p:nvSpPr>
          <p:spPr>
            <a:xfrm>
              <a:off x="8585676" y="4355682"/>
              <a:ext cx="2693616" cy="1577286"/>
            </a:xfrm>
            <a:custGeom>
              <a:avLst/>
              <a:gdLst>
                <a:gd name="connsiteX0" fmla="*/ 180888 w 2128524"/>
                <a:gd name="connsiteY0" fmla="*/ 0 h 1722744"/>
                <a:gd name="connsiteX1" fmla="*/ 1947636 w 2128524"/>
                <a:gd name="connsiteY1" fmla="*/ 0 h 1722744"/>
                <a:gd name="connsiteX2" fmla="*/ 2128524 w 2128524"/>
                <a:gd name="connsiteY2" fmla="*/ 180888 h 1722744"/>
                <a:gd name="connsiteX3" fmla="*/ 2128524 w 2128524"/>
                <a:gd name="connsiteY3" fmla="*/ 1722744 h 1722744"/>
                <a:gd name="connsiteX4" fmla="*/ 2128524 w 2128524"/>
                <a:gd name="connsiteY4" fmla="*/ 1722744 h 1722744"/>
                <a:gd name="connsiteX5" fmla="*/ 0 w 2128524"/>
                <a:gd name="connsiteY5" fmla="*/ 1722744 h 1722744"/>
                <a:gd name="connsiteX6" fmla="*/ 0 w 2128524"/>
                <a:gd name="connsiteY6" fmla="*/ 1722744 h 1722744"/>
                <a:gd name="connsiteX7" fmla="*/ 0 w 2128524"/>
                <a:gd name="connsiteY7" fmla="*/ 180888 h 1722744"/>
                <a:gd name="connsiteX8" fmla="*/ 180888 w 2128524"/>
                <a:gd name="connsiteY8" fmla="*/ 0 h 172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8524" h="1722744">
                  <a:moveTo>
                    <a:pt x="1947636" y="1722744"/>
                  </a:moveTo>
                  <a:lnTo>
                    <a:pt x="180888" y="1722744"/>
                  </a:lnTo>
                  <a:cubicBezTo>
                    <a:pt x="80986" y="1722744"/>
                    <a:pt x="0" y="1641758"/>
                    <a:pt x="0" y="1541856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2128524" y="0"/>
                  </a:lnTo>
                  <a:lnTo>
                    <a:pt x="2128524" y="0"/>
                  </a:lnTo>
                  <a:lnTo>
                    <a:pt x="2128524" y="1541856"/>
                  </a:lnTo>
                  <a:cubicBezTo>
                    <a:pt x="2128524" y="1641758"/>
                    <a:pt x="2047538" y="1722744"/>
                    <a:pt x="1947636" y="1722744"/>
                  </a:cubicBezTo>
                  <a:close/>
                </a:path>
              </a:pathLst>
            </a:custGeom>
            <a:solidFill>
              <a:srgbClr val="50535C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6772" tIns="113792" rIns="166772" bIns="166772" numCol="1" spcCol="1270" anchor="t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600" b="1" kern="1200" dirty="0">
                <a:solidFill>
                  <a:srgbClr val="50535C"/>
                </a:solidFill>
                <a:latin typeface="EncodeSans-SemiBold"/>
                <a:ea typeface="+mj-ea"/>
                <a:cs typeface="EncodeSans-SemiBold"/>
              </a:endParaRPr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000" b="1" kern="1200" dirty="0">
                  <a:solidFill>
                    <a:schemeClr val="bg1"/>
                  </a:solidFill>
                  <a:latin typeface="EncodeSans-SemiBold"/>
                  <a:ea typeface="+mj-ea"/>
                  <a:cs typeface="EncodeSans-SemiBold"/>
                </a:rPr>
                <a:t>Vinculación estratégica con países con presencia de la especie</a:t>
              </a:r>
            </a:p>
          </p:txBody>
        </p:sp>
      </p:grpSp>
      <p:sp>
        <p:nvSpPr>
          <p:cNvPr id="7" name="Rectángulo 6"/>
          <p:cNvSpPr/>
          <p:nvPr/>
        </p:nvSpPr>
        <p:spPr>
          <a:xfrm>
            <a:off x="826869" y="617704"/>
            <a:ext cx="40174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3600" b="1" dirty="0">
                <a:solidFill>
                  <a:srgbClr val="D7DF23"/>
                </a:solidFill>
                <a:latin typeface="+mj-lt"/>
                <a:ea typeface="+mj-ea"/>
              </a:rPr>
              <a:t>Principales acciones</a:t>
            </a:r>
            <a:endParaRPr lang="es-AR" sz="3600" b="1" dirty="0">
              <a:solidFill>
                <a:srgbClr val="D7DF23"/>
              </a:solidFill>
              <a:latin typeface="+mj-lt"/>
              <a:ea typeface="+mj-ea"/>
            </a:endParaRPr>
          </a:p>
        </p:txBody>
      </p:sp>
      <p:grpSp>
        <p:nvGrpSpPr>
          <p:cNvPr id="18" name="Google Shape;135;p6">
            <a:extLst>
              <a:ext uri="{FF2B5EF4-FFF2-40B4-BE49-F238E27FC236}">
                <a16:creationId xmlns:a16="http://schemas.microsoft.com/office/drawing/2014/main" id="{269DAC93-F36E-DB47-E51C-41A48E2E79DC}"/>
              </a:ext>
            </a:extLst>
          </p:cNvPr>
          <p:cNvGrpSpPr/>
          <p:nvPr/>
        </p:nvGrpSpPr>
        <p:grpSpPr>
          <a:xfrm>
            <a:off x="11581128" y="438572"/>
            <a:ext cx="427162" cy="2017512"/>
            <a:chOff x="18535409" y="1136449"/>
            <a:chExt cx="707004" cy="3339219"/>
          </a:xfrm>
        </p:grpSpPr>
        <p:sp>
          <p:nvSpPr>
            <p:cNvPr id="19" name="Google Shape;136;p6">
              <a:extLst>
                <a:ext uri="{FF2B5EF4-FFF2-40B4-BE49-F238E27FC236}">
                  <a16:creationId xmlns:a16="http://schemas.microsoft.com/office/drawing/2014/main" id="{E7D51DF3-585F-193E-355B-C70D94C253AA}"/>
                </a:ext>
              </a:extLst>
            </p:cNvPr>
            <p:cNvSpPr/>
            <p:nvPr/>
          </p:nvSpPr>
          <p:spPr>
            <a:xfrm>
              <a:off x="18669880" y="2865061"/>
              <a:ext cx="331470" cy="306705"/>
            </a:xfrm>
            <a:custGeom>
              <a:avLst/>
              <a:gdLst/>
              <a:ahLst/>
              <a:cxnLst/>
              <a:rect l="l" t="t" r="r" b="b"/>
              <a:pathLst>
                <a:path w="331469" h="306705" extrusionOk="0">
                  <a:moveTo>
                    <a:pt x="326492" y="0"/>
                  </a:moveTo>
                  <a:lnTo>
                    <a:pt x="321854" y="1507"/>
                  </a:lnTo>
                  <a:lnTo>
                    <a:pt x="4837" y="108185"/>
                  </a:lnTo>
                  <a:lnTo>
                    <a:pt x="1947" y="109190"/>
                  </a:lnTo>
                  <a:lnTo>
                    <a:pt x="0" y="111881"/>
                  </a:lnTo>
                  <a:lnTo>
                    <a:pt x="0" y="194151"/>
                  </a:lnTo>
                  <a:lnTo>
                    <a:pt x="1947" y="196852"/>
                  </a:lnTo>
                  <a:lnTo>
                    <a:pt x="326492" y="306095"/>
                  </a:lnTo>
                  <a:lnTo>
                    <a:pt x="331256" y="302650"/>
                  </a:lnTo>
                  <a:lnTo>
                    <a:pt x="331256" y="251123"/>
                  </a:lnTo>
                  <a:lnTo>
                    <a:pt x="329319" y="248432"/>
                  </a:lnTo>
                  <a:lnTo>
                    <a:pt x="326367" y="247427"/>
                  </a:lnTo>
                  <a:lnTo>
                    <a:pt x="240840" y="219563"/>
                  </a:lnTo>
                  <a:lnTo>
                    <a:pt x="237888" y="218558"/>
                  </a:lnTo>
                  <a:lnTo>
                    <a:pt x="235940" y="215867"/>
                  </a:lnTo>
                  <a:lnTo>
                    <a:pt x="235940" y="200988"/>
                  </a:lnTo>
                  <a:lnTo>
                    <a:pt x="183292" y="200988"/>
                  </a:lnTo>
                  <a:lnTo>
                    <a:pt x="178717" y="199418"/>
                  </a:lnTo>
                  <a:lnTo>
                    <a:pt x="51830" y="158068"/>
                  </a:lnTo>
                  <a:lnTo>
                    <a:pt x="51830" y="148843"/>
                  </a:lnTo>
                  <a:lnTo>
                    <a:pt x="183292" y="105797"/>
                  </a:lnTo>
                  <a:lnTo>
                    <a:pt x="235940" y="105797"/>
                  </a:lnTo>
                  <a:lnTo>
                    <a:pt x="235940" y="90677"/>
                  </a:lnTo>
                  <a:lnTo>
                    <a:pt x="237888" y="87913"/>
                  </a:lnTo>
                  <a:lnTo>
                    <a:pt x="240840" y="86908"/>
                  </a:lnTo>
                  <a:lnTo>
                    <a:pt x="326367" y="59045"/>
                  </a:lnTo>
                  <a:lnTo>
                    <a:pt x="329319" y="58040"/>
                  </a:lnTo>
                  <a:lnTo>
                    <a:pt x="331256" y="55349"/>
                  </a:lnTo>
                  <a:lnTo>
                    <a:pt x="331256" y="3392"/>
                  </a:lnTo>
                  <a:lnTo>
                    <a:pt x="326492" y="0"/>
                  </a:lnTo>
                  <a:close/>
                </a:path>
                <a:path w="331469" h="306705" extrusionOk="0">
                  <a:moveTo>
                    <a:pt x="235940" y="105797"/>
                  </a:moveTo>
                  <a:lnTo>
                    <a:pt x="183292" y="105797"/>
                  </a:lnTo>
                  <a:lnTo>
                    <a:pt x="187919" y="109190"/>
                  </a:lnTo>
                  <a:lnTo>
                    <a:pt x="188004" y="197480"/>
                  </a:lnTo>
                  <a:lnTo>
                    <a:pt x="183292" y="200988"/>
                  </a:lnTo>
                  <a:lnTo>
                    <a:pt x="235940" y="200988"/>
                  </a:lnTo>
                  <a:lnTo>
                    <a:pt x="235940" y="1057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0" name="Google Shape;137;p6">
              <a:extLst>
                <a:ext uri="{FF2B5EF4-FFF2-40B4-BE49-F238E27FC236}">
                  <a16:creationId xmlns:a16="http://schemas.microsoft.com/office/drawing/2014/main" id="{37A5DBFC-91A2-9CAC-D953-FB2E65A871A7}"/>
                </a:ext>
              </a:extLst>
            </p:cNvPr>
            <p:cNvGrpSpPr/>
            <p:nvPr/>
          </p:nvGrpSpPr>
          <p:grpSpPr>
            <a:xfrm>
              <a:off x="18753129" y="2450888"/>
              <a:ext cx="351155" cy="379142"/>
              <a:chOff x="18753129" y="2450888"/>
              <a:chExt cx="351155" cy="379142"/>
            </a:xfrm>
          </p:grpSpPr>
          <p:pic>
            <p:nvPicPr>
              <p:cNvPr id="28" name="Google Shape;138;p6">
                <a:extLst>
                  <a:ext uri="{FF2B5EF4-FFF2-40B4-BE49-F238E27FC236}">
                    <a16:creationId xmlns:a16="http://schemas.microsoft.com/office/drawing/2014/main" id="{39FA7AAB-E959-37E9-4CAF-F9BF3F6FB776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8754004" y="2687710"/>
                <a:ext cx="247175" cy="14232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9" name="Google Shape;139;p6">
                <a:extLst>
                  <a:ext uri="{FF2B5EF4-FFF2-40B4-BE49-F238E27FC236}">
                    <a16:creationId xmlns:a16="http://schemas.microsoft.com/office/drawing/2014/main" id="{08DF89C7-A188-8D1A-22B2-8C5113FD8609}"/>
                  </a:ext>
                </a:extLst>
              </p:cNvPr>
              <p:cNvSpPr/>
              <p:nvPr/>
            </p:nvSpPr>
            <p:spPr>
              <a:xfrm>
                <a:off x="18753129" y="2450888"/>
                <a:ext cx="351155" cy="220979"/>
              </a:xfrm>
              <a:custGeom>
                <a:avLst/>
                <a:gdLst/>
                <a:ahLst/>
                <a:cxnLst/>
                <a:rect l="l" t="t" r="r" b="b"/>
                <a:pathLst>
                  <a:path w="351155" h="220980" extrusionOk="0">
                    <a:moveTo>
                      <a:pt x="230799" y="0"/>
                    </a:moveTo>
                    <a:lnTo>
                      <a:pt x="14941" y="0"/>
                    </a:lnTo>
                    <a:lnTo>
                      <a:pt x="12114" y="2073"/>
                    </a:lnTo>
                    <a:lnTo>
                      <a:pt x="3336" y="42293"/>
                    </a:lnTo>
                    <a:lnTo>
                      <a:pt x="0" y="87348"/>
                    </a:lnTo>
                    <a:lnTo>
                      <a:pt x="2163" y="118398"/>
                    </a:lnTo>
                    <a:lnTo>
                      <a:pt x="18866" y="168311"/>
                    </a:lnTo>
                    <a:lnTo>
                      <a:pt x="51904" y="201855"/>
                    </a:lnTo>
                    <a:lnTo>
                      <a:pt x="100686" y="218653"/>
                    </a:lnTo>
                    <a:lnTo>
                      <a:pt x="130959" y="220757"/>
                    </a:lnTo>
                    <a:lnTo>
                      <a:pt x="150257" y="219958"/>
                    </a:lnTo>
                    <a:lnTo>
                      <a:pt x="198046" y="207951"/>
                    </a:lnTo>
                    <a:lnTo>
                      <a:pt x="230197" y="184050"/>
                    </a:lnTo>
                    <a:lnTo>
                      <a:pt x="243378" y="161649"/>
                    </a:lnTo>
                    <a:lnTo>
                      <a:pt x="125818" y="161649"/>
                    </a:lnTo>
                    <a:lnTo>
                      <a:pt x="106205" y="160565"/>
                    </a:lnTo>
                    <a:lnTo>
                      <a:pt x="64511" y="144267"/>
                    </a:lnTo>
                    <a:lnTo>
                      <a:pt x="46445" y="108501"/>
                    </a:lnTo>
                    <a:lnTo>
                      <a:pt x="45247" y="92290"/>
                    </a:lnTo>
                    <a:lnTo>
                      <a:pt x="45408" y="85390"/>
                    </a:lnTo>
                    <a:lnTo>
                      <a:pt x="51516" y="58668"/>
                    </a:lnTo>
                    <a:lnTo>
                      <a:pt x="339790" y="58668"/>
                    </a:lnTo>
                    <a:lnTo>
                      <a:pt x="338544" y="55286"/>
                    </a:lnTo>
                    <a:lnTo>
                      <a:pt x="311988" y="21580"/>
                    </a:lnTo>
                    <a:lnTo>
                      <a:pt x="269147" y="3469"/>
                    </a:lnTo>
                    <a:lnTo>
                      <a:pt x="250953" y="869"/>
                    </a:lnTo>
                    <a:lnTo>
                      <a:pt x="230799" y="0"/>
                    </a:lnTo>
                    <a:close/>
                  </a:path>
                  <a:path w="351155" h="220980" extrusionOk="0">
                    <a:moveTo>
                      <a:pt x="339790" y="58668"/>
                    </a:moveTo>
                    <a:lnTo>
                      <a:pt x="241280" y="58668"/>
                    </a:lnTo>
                    <a:lnTo>
                      <a:pt x="252245" y="59138"/>
                    </a:lnTo>
                    <a:lnTo>
                      <a:pt x="262092" y="60545"/>
                    </a:lnTo>
                    <a:lnTo>
                      <a:pt x="295291" y="82014"/>
                    </a:lnTo>
                    <a:lnTo>
                      <a:pt x="305351" y="130079"/>
                    </a:lnTo>
                    <a:lnTo>
                      <a:pt x="304799" y="145731"/>
                    </a:lnTo>
                    <a:lnTo>
                      <a:pt x="303145" y="161805"/>
                    </a:lnTo>
                    <a:lnTo>
                      <a:pt x="300395" y="178301"/>
                    </a:lnTo>
                    <a:lnTo>
                      <a:pt x="296556" y="195219"/>
                    </a:lnTo>
                    <a:lnTo>
                      <a:pt x="295373" y="199732"/>
                    </a:lnTo>
                    <a:lnTo>
                      <a:pt x="298692" y="204129"/>
                    </a:lnTo>
                    <a:lnTo>
                      <a:pt x="338419" y="204129"/>
                    </a:lnTo>
                    <a:lnTo>
                      <a:pt x="341298" y="201993"/>
                    </a:lnTo>
                    <a:lnTo>
                      <a:pt x="349505" y="155597"/>
                    </a:lnTo>
                    <a:lnTo>
                      <a:pt x="350903" y="129409"/>
                    </a:lnTo>
                    <a:lnTo>
                      <a:pt x="350842" y="122608"/>
                    </a:lnTo>
                    <a:lnTo>
                      <a:pt x="350196" y="105381"/>
                    </a:lnTo>
                    <a:lnTo>
                      <a:pt x="347883" y="86810"/>
                    </a:lnTo>
                    <a:lnTo>
                      <a:pt x="344005" y="70110"/>
                    </a:lnTo>
                    <a:lnTo>
                      <a:pt x="339790" y="58668"/>
                    </a:lnTo>
                    <a:close/>
                  </a:path>
                  <a:path w="351155" h="220980" extrusionOk="0">
                    <a:moveTo>
                      <a:pt x="222014" y="58668"/>
                    </a:moveTo>
                    <a:lnTo>
                      <a:pt x="181167" y="58668"/>
                    </a:lnTo>
                    <a:lnTo>
                      <a:pt x="182978" y="59359"/>
                    </a:lnTo>
                    <a:lnTo>
                      <a:pt x="184360" y="60615"/>
                    </a:lnTo>
                    <a:lnTo>
                      <a:pt x="201572" y="98796"/>
                    </a:lnTo>
                    <a:lnTo>
                      <a:pt x="201866" y="105381"/>
                    </a:lnTo>
                    <a:lnTo>
                      <a:pt x="200803" y="118140"/>
                    </a:lnTo>
                    <a:lnTo>
                      <a:pt x="174692" y="153437"/>
                    </a:lnTo>
                    <a:lnTo>
                      <a:pt x="125818" y="161649"/>
                    </a:lnTo>
                    <a:lnTo>
                      <a:pt x="243378" y="161649"/>
                    </a:lnTo>
                    <a:lnTo>
                      <a:pt x="246878" y="151450"/>
                    </a:lnTo>
                    <a:lnTo>
                      <a:pt x="249266" y="139286"/>
                    </a:lnTo>
                    <a:lnTo>
                      <a:pt x="250065" y="126509"/>
                    </a:lnTo>
                    <a:lnTo>
                      <a:pt x="249605" y="116458"/>
                    </a:lnTo>
                    <a:lnTo>
                      <a:pt x="233795" y="74249"/>
                    </a:lnTo>
                    <a:lnTo>
                      <a:pt x="222014" y="61621"/>
                    </a:lnTo>
                    <a:lnTo>
                      <a:pt x="222014" y="586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1" name="Google Shape;140;p6">
              <a:extLst>
                <a:ext uri="{FF2B5EF4-FFF2-40B4-BE49-F238E27FC236}">
                  <a16:creationId xmlns:a16="http://schemas.microsoft.com/office/drawing/2014/main" id="{B9158558-60EF-D53B-71AC-EC2E048BC6AB}"/>
                </a:ext>
              </a:extLst>
            </p:cNvPr>
            <p:cNvGrpSpPr/>
            <p:nvPr/>
          </p:nvGrpSpPr>
          <p:grpSpPr>
            <a:xfrm>
              <a:off x="18651296" y="1136449"/>
              <a:ext cx="354330" cy="1267918"/>
              <a:chOff x="18651296" y="1136449"/>
              <a:chExt cx="354330" cy="1267918"/>
            </a:xfrm>
          </p:grpSpPr>
          <p:pic>
            <p:nvPicPr>
              <p:cNvPr id="23" name="Google Shape;141;p6">
                <a:extLst>
                  <a:ext uri="{FF2B5EF4-FFF2-40B4-BE49-F238E27FC236}">
                    <a16:creationId xmlns:a16="http://schemas.microsoft.com/office/drawing/2014/main" id="{93E98271-9D39-CBDC-F986-60454684693D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18753163" y="2194405"/>
                <a:ext cx="252442" cy="2099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142;p6">
                <a:extLst>
                  <a:ext uri="{FF2B5EF4-FFF2-40B4-BE49-F238E27FC236}">
                    <a16:creationId xmlns:a16="http://schemas.microsoft.com/office/drawing/2014/main" id="{2DC454BD-2BCD-D0A5-555B-AB69483AE8D6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18753123" y="1940155"/>
                <a:ext cx="248055" cy="21059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" name="Google Shape;143;p6">
                <a:extLst>
                  <a:ext uri="{FF2B5EF4-FFF2-40B4-BE49-F238E27FC236}">
                    <a16:creationId xmlns:a16="http://schemas.microsoft.com/office/drawing/2014/main" id="{DD750F7F-1932-7CD7-63B8-01029A7B25E2}"/>
                  </a:ext>
                </a:extLst>
              </p:cNvPr>
              <p:cNvSpPr/>
              <p:nvPr/>
            </p:nvSpPr>
            <p:spPr>
              <a:xfrm>
                <a:off x="18651296" y="1630660"/>
                <a:ext cx="35433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354330" h="279400" extrusionOk="0">
                    <a:moveTo>
                      <a:pt x="63817" y="37084"/>
                    </a:moveTo>
                    <a:lnTo>
                      <a:pt x="42291" y="0"/>
                    </a:lnTo>
                    <a:lnTo>
                      <a:pt x="32004" y="0"/>
                    </a:lnTo>
                    <a:lnTo>
                      <a:pt x="520" y="28384"/>
                    </a:lnTo>
                    <a:lnTo>
                      <a:pt x="0" y="37084"/>
                    </a:lnTo>
                    <a:lnTo>
                      <a:pt x="520" y="45821"/>
                    </a:lnTo>
                    <a:lnTo>
                      <a:pt x="32004" y="74231"/>
                    </a:lnTo>
                    <a:lnTo>
                      <a:pt x="42291" y="74231"/>
                    </a:lnTo>
                    <a:lnTo>
                      <a:pt x="63817" y="37084"/>
                    </a:lnTo>
                    <a:close/>
                  </a:path>
                  <a:path w="354330" h="279400" extrusionOk="0">
                    <a:moveTo>
                      <a:pt x="349834" y="10972"/>
                    </a:moveTo>
                    <a:lnTo>
                      <a:pt x="346633" y="7848"/>
                    </a:lnTo>
                    <a:lnTo>
                      <a:pt x="108800" y="7848"/>
                    </a:lnTo>
                    <a:lnTo>
                      <a:pt x="105676" y="10972"/>
                    </a:lnTo>
                    <a:lnTo>
                      <a:pt x="105676" y="63436"/>
                    </a:lnTo>
                    <a:lnTo>
                      <a:pt x="108800" y="66636"/>
                    </a:lnTo>
                    <a:lnTo>
                      <a:pt x="346633" y="66636"/>
                    </a:lnTo>
                    <a:lnTo>
                      <a:pt x="349834" y="63436"/>
                    </a:lnTo>
                    <a:lnTo>
                      <a:pt x="349834" y="10972"/>
                    </a:lnTo>
                    <a:close/>
                  </a:path>
                  <a:path w="354330" h="279400" extrusionOk="0">
                    <a:moveTo>
                      <a:pt x="354304" y="150114"/>
                    </a:moveTo>
                    <a:lnTo>
                      <a:pt x="349973" y="110210"/>
                    </a:lnTo>
                    <a:lnTo>
                      <a:pt x="346964" y="107823"/>
                    </a:lnTo>
                    <a:lnTo>
                      <a:pt x="310870" y="107823"/>
                    </a:lnTo>
                    <a:lnTo>
                      <a:pt x="306539" y="107823"/>
                    </a:lnTo>
                    <a:lnTo>
                      <a:pt x="303161" y="111721"/>
                    </a:lnTo>
                    <a:lnTo>
                      <a:pt x="304914" y="123253"/>
                    </a:lnTo>
                    <a:lnTo>
                      <a:pt x="305536" y="129667"/>
                    </a:lnTo>
                    <a:lnTo>
                      <a:pt x="305536" y="145224"/>
                    </a:lnTo>
                    <a:lnTo>
                      <a:pt x="304038" y="153504"/>
                    </a:lnTo>
                    <a:lnTo>
                      <a:pt x="273456" y="177215"/>
                    </a:lnTo>
                    <a:lnTo>
                      <a:pt x="257416" y="178358"/>
                    </a:lnTo>
                    <a:lnTo>
                      <a:pt x="155575" y="178358"/>
                    </a:lnTo>
                    <a:lnTo>
                      <a:pt x="152425" y="175145"/>
                    </a:lnTo>
                    <a:lnTo>
                      <a:pt x="152425" y="113284"/>
                    </a:lnTo>
                    <a:lnTo>
                      <a:pt x="149225" y="110083"/>
                    </a:lnTo>
                    <a:lnTo>
                      <a:pt x="108813" y="110083"/>
                    </a:lnTo>
                    <a:lnTo>
                      <a:pt x="105613" y="113284"/>
                    </a:lnTo>
                    <a:lnTo>
                      <a:pt x="105613" y="175145"/>
                    </a:lnTo>
                    <a:lnTo>
                      <a:pt x="102489" y="178358"/>
                    </a:lnTo>
                    <a:lnTo>
                      <a:pt x="21780" y="178358"/>
                    </a:lnTo>
                    <a:lnTo>
                      <a:pt x="18580" y="181559"/>
                    </a:lnTo>
                    <a:lnTo>
                      <a:pt x="18580" y="223977"/>
                    </a:lnTo>
                    <a:lnTo>
                      <a:pt x="21285" y="226987"/>
                    </a:lnTo>
                    <a:lnTo>
                      <a:pt x="102984" y="236651"/>
                    </a:lnTo>
                    <a:lnTo>
                      <a:pt x="105613" y="239725"/>
                    </a:lnTo>
                    <a:lnTo>
                      <a:pt x="105613" y="275869"/>
                    </a:lnTo>
                    <a:lnTo>
                      <a:pt x="108813" y="279069"/>
                    </a:lnTo>
                    <a:lnTo>
                      <a:pt x="149225" y="279069"/>
                    </a:lnTo>
                    <a:lnTo>
                      <a:pt x="152425" y="275869"/>
                    </a:lnTo>
                    <a:lnTo>
                      <a:pt x="152425" y="240169"/>
                    </a:lnTo>
                    <a:lnTo>
                      <a:pt x="155575" y="237020"/>
                    </a:lnTo>
                    <a:lnTo>
                      <a:pt x="266827" y="237020"/>
                    </a:lnTo>
                    <a:lnTo>
                      <a:pt x="305117" y="231584"/>
                    </a:lnTo>
                    <a:lnTo>
                      <a:pt x="332447" y="215290"/>
                    </a:lnTo>
                    <a:lnTo>
                      <a:pt x="348830" y="188137"/>
                    </a:lnTo>
                    <a:lnTo>
                      <a:pt x="354304" y="15011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pic>
            <p:nvPicPr>
              <p:cNvPr id="26" name="Google Shape;144;p6">
                <a:extLst>
                  <a:ext uri="{FF2B5EF4-FFF2-40B4-BE49-F238E27FC236}">
                    <a16:creationId xmlns:a16="http://schemas.microsoft.com/office/drawing/2014/main" id="{C43E39D7-943A-AE60-04BF-673F00BBEDC4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18753123" y="1379818"/>
                <a:ext cx="248055" cy="21059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" name="Google Shape;145;p6">
                <a:extLst>
                  <a:ext uri="{FF2B5EF4-FFF2-40B4-BE49-F238E27FC236}">
                    <a16:creationId xmlns:a16="http://schemas.microsoft.com/office/drawing/2014/main" id="{92C6F9A6-C3DE-E7A1-288D-0FFC824053EF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18753204" y="1136449"/>
                <a:ext cx="252067" cy="19992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2" name="Google Shape;146;p6">
              <a:extLst>
                <a:ext uri="{FF2B5EF4-FFF2-40B4-BE49-F238E27FC236}">
                  <a16:creationId xmlns:a16="http://schemas.microsoft.com/office/drawing/2014/main" id="{3B360C83-A065-2FB5-4A1F-9DA9BFF101B5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535409" y="3347908"/>
              <a:ext cx="707004" cy="11277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Elipse 2">
            <a:extLst>
              <a:ext uri="{FF2B5EF4-FFF2-40B4-BE49-F238E27FC236}">
                <a16:creationId xmlns:a16="http://schemas.microsoft.com/office/drawing/2014/main" id="{6F0D46AC-3A4B-461B-7E70-BCC8FAC1A35F}"/>
              </a:ext>
            </a:extLst>
          </p:cNvPr>
          <p:cNvSpPr/>
          <p:nvPr/>
        </p:nvSpPr>
        <p:spPr>
          <a:xfrm>
            <a:off x="3280319" y="4466389"/>
            <a:ext cx="132399" cy="132399"/>
          </a:xfrm>
          <a:prstGeom prst="ellipse">
            <a:avLst/>
          </a:prstGeom>
          <a:solidFill>
            <a:srgbClr val="D7D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79C69094-E8F8-10D7-6FD2-5C6EE28CB30F}"/>
              </a:ext>
            </a:extLst>
          </p:cNvPr>
          <p:cNvSpPr/>
          <p:nvPr/>
        </p:nvSpPr>
        <p:spPr>
          <a:xfrm>
            <a:off x="942635" y="4466389"/>
            <a:ext cx="132399" cy="132399"/>
          </a:xfrm>
          <a:prstGeom prst="ellipse">
            <a:avLst/>
          </a:prstGeom>
          <a:solidFill>
            <a:srgbClr val="D7D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386DB6BF-C3BF-6673-0D80-53CBA4A7C6CF}"/>
              </a:ext>
            </a:extLst>
          </p:cNvPr>
          <p:cNvSpPr/>
          <p:nvPr/>
        </p:nvSpPr>
        <p:spPr>
          <a:xfrm>
            <a:off x="6570406" y="4466389"/>
            <a:ext cx="132399" cy="132399"/>
          </a:xfrm>
          <a:prstGeom prst="ellipse">
            <a:avLst/>
          </a:prstGeom>
          <a:solidFill>
            <a:srgbClr val="D7D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F3EE4172-2906-4E69-0376-CC43C98D5E10}"/>
              </a:ext>
            </a:extLst>
          </p:cNvPr>
          <p:cNvSpPr/>
          <p:nvPr/>
        </p:nvSpPr>
        <p:spPr>
          <a:xfrm>
            <a:off x="8780952" y="4466389"/>
            <a:ext cx="132399" cy="132399"/>
          </a:xfrm>
          <a:prstGeom prst="ellipse">
            <a:avLst/>
          </a:prstGeom>
          <a:solidFill>
            <a:srgbClr val="D7D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5" name="Flecha: cheurón 34">
            <a:extLst>
              <a:ext uri="{FF2B5EF4-FFF2-40B4-BE49-F238E27FC236}">
                <a16:creationId xmlns:a16="http://schemas.microsoft.com/office/drawing/2014/main" id="{AA915BD8-F8B4-2397-D19B-5781CB544DF0}"/>
              </a:ext>
            </a:extLst>
          </p:cNvPr>
          <p:cNvSpPr/>
          <p:nvPr/>
        </p:nvSpPr>
        <p:spPr>
          <a:xfrm rot="5400000">
            <a:off x="5098966" y="599242"/>
            <a:ext cx="666070" cy="734436"/>
          </a:xfrm>
          <a:prstGeom prst="chevron">
            <a:avLst/>
          </a:prstGeom>
          <a:solidFill>
            <a:srgbClr val="D7D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99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>
            <a:extLst>
              <a:ext uri="{FF2B5EF4-FFF2-40B4-BE49-F238E27FC236}">
                <a16:creationId xmlns:a16="http://schemas.microsoft.com/office/drawing/2014/main" id="{B5AF41E4-A1E0-AF1C-0F94-2E6895632B32}"/>
              </a:ext>
            </a:extLst>
          </p:cNvPr>
          <p:cNvSpPr/>
          <p:nvPr/>
        </p:nvSpPr>
        <p:spPr>
          <a:xfrm>
            <a:off x="2916391" y="908953"/>
            <a:ext cx="9275609" cy="2293553"/>
          </a:xfrm>
          <a:prstGeom prst="rect">
            <a:avLst/>
          </a:prstGeom>
          <a:solidFill>
            <a:srgbClr val="C3C5C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CD8E918B-D3F4-96CA-F0A0-AD2010644461}"/>
              </a:ext>
            </a:extLst>
          </p:cNvPr>
          <p:cNvSpPr/>
          <p:nvPr/>
        </p:nvSpPr>
        <p:spPr>
          <a:xfrm>
            <a:off x="2916392" y="3836629"/>
            <a:ext cx="9275608" cy="2612295"/>
          </a:xfrm>
          <a:prstGeom prst="rect">
            <a:avLst/>
          </a:prstGeom>
          <a:solidFill>
            <a:srgbClr val="C3C5C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CB86FA5F-734C-0DC6-8A28-156555958850}"/>
              </a:ext>
            </a:extLst>
          </p:cNvPr>
          <p:cNvSpPr/>
          <p:nvPr/>
        </p:nvSpPr>
        <p:spPr>
          <a:xfrm>
            <a:off x="1" y="0"/>
            <a:ext cx="3144366" cy="6858000"/>
          </a:xfrm>
          <a:prstGeom prst="rect">
            <a:avLst/>
          </a:prstGeom>
          <a:solidFill>
            <a:srgbClr val="505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68" name="Imagen 67">
            <a:extLst>
              <a:ext uri="{FF2B5EF4-FFF2-40B4-BE49-F238E27FC236}">
                <a16:creationId xmlns:a16="http://schemas.microsoft.com/office/drawing/2014/main" id="{3765B5F8-9547-A625-5591-8BF804578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6094" y="436534"/>
            <a:ext cx="427162" cy="2017974"/>
          </a:xfrm>
          <a:prstGeom prst="rect">
            <a:avLst/>
          </a:prstGeom>
        </p:spPr>
      </p:pic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2542A721-D2F1-5F43-A170-5FA4CA9938F8}"/>
              </a:ext>
            </a:extLst>
          </p:cNvPr>
          <p:cNvSpPr/>
          <p:nvPr/>
        </p:nvSpPr>
        <p:spPr>
          <a:xfrm>
            <a:off x="2767085" y="1022147"/>
            <a:ext cx="8005761" cy="2204095"/>
          </a:xfrm>
          <a:custGeom>
            <a:avLst/>
            <a:gdLst>
              <a:gd name="connsiteX0" fmla="*/ 0 w 7792721"/>
              <a:gd name="connsiteY0" fmla="*/ 0 h 1836450"/>
              <a:gd name="connsiteX1" fmla="*/ 7792721 w 7792721"/>
              <a:gd name="connsiteY1" fmla="*/ 0 h 1836450"/>
              <a:gd name="connsiteX2" fmla="*/ 7792721 w 7792721"/>
              <a:gd name="connsiteY2" fmla="*/ 1836450 h 1836450"/>
              <a:gd name="connsiteX3" fmla="*/ 0 w 7792721"/>
              <a:gd name="connsiteY3" fmla="*/ 1836450 h 1836450"/>
              <a:gd name="connsiteX4" fmla="*/ 0 w 7792721"/>
              <a:gd name="connsiteY4" fmla="*/ 0 h 183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92721" h="1836450">
                <a:moveTo>
                  <a:pt x="0" y="0"/>
                </a:moveTo>
                <a:lnTo>
                  <a:pt x="7792721" y="0"/>
                </a:lnTo>
                <a:lnTo>
                  <a:pt x="7792721" y="1836450"/>
                </a:lnTo>
                <a:lnTo>
                  <a:pt x="0" y="183645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4802" tIns="229108" rIns="604802" bIns="113792" numCol="1" spcCol="1270" anchor="t" anchorCtr="0">
            <a:noAutofit/>
          </a:bodyPr>
          <a:lstStyle/>
          <a:p>
            <a:pPr marL="0" lvl="1" indent="-171450" algn="l" defTabSz="71120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har char="•"/>
            </a:pPr>
            <a:r>
              <a:rPr lang="es-MX" altLang="es-AR" sz="1550" b="1" i="0" kern="1200" spc="15" dirty="0">
                <a:latin typeface="+mj-lt"/>
                <a:ea typeface="+mj-ea"/>
                <a:cs typeface="EncodeSans-SemiBold"/>
              </a:rPr>
              <a:t>Ajustar la normativa y procesos </a:t>
            </a:r>
            <a:r>
              <a:rPr lang="es-MX" altLang="es-AR" sz="1550" i="0" kern="1200" spc="15" dirty="0">
                <a:latin typeface="+mj-lt"/>
                <a:ea typeface="+mj-ea"/>
                <a:cs typeface="EncodeSans-SemiBold"/>
              </a:rPr>
              <a:t>(sistemas de gestión y control). </a:t>
            </a:r>
            <a:endParaRPr lang="es-ES" sz="1550" i="0" kern="1200" spc="15" dirty="0">
              <a:latin typeface="+mj-lt"/>
              <a:ea typeface="+mj-ea"/>
              <a:cs typeface="EncodeSans-SemiBold"/>
            </a:endParaRPr>
          </a:p>
          <a:p>
            <a:pPr marL="0" lvl="1" indent="-171450" algn="l" defTabSz="71120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har char="•"/>
            </a:pPr>
            <a:r>
              <a:rPr lang="es-MX" altLang="es-AR" sz="1550" i="0" kern="1200" spc="15" dirty="0">
                <a:latin typeface="+mj-lt"/>
                <a:ea typeface="+mj-ea"/>
                <a:cs typeface="EncodeSans-SemiBold"/>
              </a:rPr>
              <a:t>Actualizar la </a:t>
            </a:r>
            <a:r>
              <a:rPr lang="es-MX" altLang="es-AR" sz="1550" b="1" i="0" kern="1200" spc="15" dirty="0">
                <a:latin typeface="+mj-lt"/>
                <a:ea typeface="+mj-ea"/>
                <a:cs typeface="EncodeSans-SemiBold"/>
              </a:rPr>
              <a:t>información poblacional. </a:t>
            </a:r>
          </a:p>
          <a:p>
            <a:pPr marL="0" lvl="1" indent="-171450" algn="l" defTabSz="71120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har char="•"/>
            </a:pPr>
            <a:r>
              <a:rPr lang="es-MX" altLang="es-AR" sz="1550" i="0" kern="1200" spc="15" dirty="0">
                <a:latin typeface="+mj-lt"/>
                <a:ea typeface="+mj-ea"/>
                <a:cs typeface="EncodeSans-SemiBold"/>
              </a:rPr>
              <a:t>Fortalecer la gestión sostenible a nivel regional y predial.</a:t>
            </a:r>
          </a:p>
          <a:p>
            <a:pPr marL="0" lvl="1" indent="-171450" algn="l" defTabSz="71120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har char="•"/>
            </a:pPr>
            <a:r>
              <a:rPr lang="es-MX" altLang="es-AR" sz="1550" i="0" kern="1200" spc="15" dirty="0">
                <a:latin typeface="+mj-lt"/>
                <a:ea typeface="+mj-ea"/>
                <a:cs typeface="EncodeSans-SemiBold"/>
              </a:rPr>
              <a:t>Propiciar el </a:t>
            </a:r>
            <a:r>
              <a:rPr lang="es-MX" altLang="es-AR" sz="1550" b="1" i="0" kern="1200" spc="15" dirty="0">
                <a:latin typeface="+mj-lt"/>
                <a:ea typeface="+mj-ea"/>
                <a:cs typeface="EncodeSans-SemiBold"/>
              </a:rPr>
              <a:t>intercambio de información </a:t>
            </a:r>
            <a:r>
              <a:rPr lang="es-MX" altLang="es-AR" sz="1550" i="0" kern="1200" spc="15" dirty="0">
                <a:latin typeface="+mj-lt"/>
                <a:ea typeface="+mj-ea"/>
                <a:cs typeface="EncodeSans-SemiBold"/>
              </a:rPr>
              <a:t>internacional.</a:t>
            </a:r>
          </a:p>
          <a:p>
            <a:pPr marL="0" lvl="1" indent="-171450" algn="l" defTabSz="71120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har char="•"/>
            </a:pPr>
            <a:r>
              <a:rPr lang="es-MX" altLang="es-AR" sz="1550" i="0" kern="1200" spc="15" dirty="0">
                <a:latin typeface="+mj-lt"/>
                <a:ea typeface="+mj-ea"/>
                <a:cs typeface="EncodeSans-SemiBold"/>
              </a:rPr>
              <a:t>Favorecer el desarrollo de valor y comercialización de productos de la especie.</a:t>
            </a:r>
          </a:p>
        </p:txBody>
      </p:sp>
      <p:sp>
        <p:nvSpPr>
          <p:cNvPr id="13" name="Forma libre: forma 12">
            <a:extLst>
              <a:ext uri="{FF2B5EF4-FFF2-40B4-BE49-F238E27FC236}">
                <a16:creationId xmlns:a16="http://schemas.microsoft.com/office/drawing/2014/main" id="{EDC58EA6-3C3B-71C7-867D-EA0614182F83}"/>
              </a:ext>
            </a:extLst>
          </p:cNvPr>
          <p:cNvSpPr/>
          <p:nvPr/>
        </p:nvSpPr>
        <p:spPr>
          <a:xfrm>
            <a:off x="2768066" y="3960277"/>
            <a:ext cx="9423934" cy="2204096"/>
          </a:xfrm>
          <a:custGeom>
            <a:avLst/>
            <a:gdLst>
              <a:gd name="connsiteX0" fmla="*/ 0 w 7792721"/>
              <a:gd name="connsiteY0" fmla="*/ 0 h 2079000"/>
              <a:gd name="connsiteX1" fmla="*/ 7792721 w 7792721"/>
              <a:gd name="connsiteY1" fmla="*/ 0 h 2079000"/>
              <a:gd name="connsiteX2" fmla="*/ 7792721 w 7792721"/>
              <a:gd name="connsiteY2" fmla="*/ 2079000 h 2079000"/>
              <a:gd name="connsiteX3" fmla="*/ 0 w 7792721"/>
              <a:gd name="connsiteY3" fmla="*/ 2079000 h 2079000"/>
              <a:gd name="connsiteX4" fmla="*/ 0 w 7792721"/>
              <a:gd name="connsiteY4" fmla="*/ 0 h 207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92721" h="2079000">
                <a:moveTo>
                  <a:pt x="0" y="0"/>
                </a:moveTo>
                <a:lnTo>
                  <a:pt x="7792721" y="0"/>
                </a:lnTo>
                <a:lnTo>
                  <a:pt x="7792721" y="2079000"/>
                </a:lnTo>
                <a:lnTo>
                  <a:pt x="0" y="20790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4802" tIns="229108" rIns="604802" bIns="113792" numCol="1" spcCol="1270" anchor="t" anchorCtr="0">
            <a:noAutofit/>
          </a:bodyPr>
          <a:lstStyle/>
          <a:p>
            <a:pPr marL="0" lvl="1" indent="-171450" defTabSz="733425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har char="•"/>
            </a:pPr>
            <a:r>
              <a:rPr lang="es-MX" altLang="es-AR" sz="1550" b="1" i="0" kern="1200" spc="15" dirty="0">
                <a:latin typeface="+mj-lt"/>
                <a:ea typeface="+mj-ea"/>
                <a:cs typeface="EncodeSans-SemiBold"/>
              </a:rPr>
              <a:t>Actualización del estado de conservació</a:t>
            </a:r>
            <a:r>
              <a:rPr lang="es-MX" altLang="es-AR" sz="1550" i="0" kern="1200" spc="15" dirty="0">
                <a:latin typeface="+mj-lt"/>
                <a:ea typeface="+mj-ea"/>
                <a:cs typeface="EncodeSans-SemiBold"/>
              </a:rPr>
              <a:t>n de la especie.</a:t>
            </a:r>
            <a:endParaRPr lang="es-ES" sz="1550" i="0" kern="1200" spc="15" dirty="0">
              <a:latin typeface="+mj-lt"/>
              <a:ea typeface="+mj-ea"/>
              <a:cs typeface="EncodeSans-SemiBold"/>
            </a:endParaRPr>
          </a:p>
          <a:p>
            <a:pPr marL="0" lvl="1" indent="-171450" defTabSz="733425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har char="•"/>
            </a:pPr>
            <a:r>
              <a:rPr lang="es-MX" altLang="es-AR" sz="1550" i="0" kern="1200" spc="15" dirty="0">
                <a:latin typeface="+mj-lt"/>
                <a:ea typeface="+mj-ea"/>
                <a:cs typeface="EncodeSans-SemiBold"/>
              </a:rPr>
              <a:t>Definición de áreas de manejo, conservación. </a:t>
            </a:r>
          </a:p>
          <a:p>
            <a:pPr marL="0" lvl="1" indent="-171450" defTabSz="733425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har char="•"/>
            </a:pPr>
            <a:r>
              <a:rPr lang="es-MX" altLang="es-AR" sz="1550" i="0" kern="1200" spc="15" dirty="0">
                <a:latin typeface="+mj-lt"/>
                <a:ea typeface="+mj-ea"/>
                <a:cs typeface="EncodeSans-SemiBold"/>
              </a:rPr>
              <a:t>Mejorar los </a:t>
            </a:r>
            <a:r>
              <a:rPr lang="es-MX" altLang="es-AR" sz="1550" b="1" i="0" kern="1200" spc="15" dirty="0">
                <a:latin typeface="+mj-lt"/>
                <a:ea typeface="+mj-ea"/>
                <a:cs typeface="EncodeSans-SemiBold"/>
              </a:rPr>
              <a:t>tratamientos silvícolas y las técnicas de aprovechamiento. </a:t>
            </a:r>
          </a:p>
          <a:p>
            <a:pPr marL="0" lvl="1" indent="-171450" defTabSz="733425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har char="•"/>
            </a:pPr>
            <a:r>
              <a:rPr lang="es-MX" altLang="es-AR" sz="1550" b="1" i="0" kern="1200" spc="15" dirty="0">
                <a:latin typeface="+mj-lt"/>
                <a:ea typeface="+mj-ea"/>
                <a:cs typeface="EncodeSans-SemiBold"/>
              </a:rPr>
              <a:t>Optimizar/propiciar los procesos </a:t>
            </a:r>
            <a:r>
              <a:rPr lang="es-MX" altLang="es-AR" sz="1550" i="0" kern="1200" spc="15" dirty="0">
                <a:latin typeface="+mj-lt"/>
                <a:ea typeface="+mj-ea"/>
                <a:cs typeface="EncodeSans-SemiBold"/>
              </a:rPr>
              <a:t>de transformación secundaria para un aprovechamiento integral. </a:t>
            </a:r>
          </a:p>
          <a:p>
            <a:pPr marL="0" lvl="1" indent="-171450" defTabSz="733425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har char="•"/>
            </a:pPr>
            <a:r>
              <a:rPr lang="es-MX" altLang="es-AR" sz="1550" i="0" kern="1200" spc="15" dirty="0">
                <a:latin typeface="+mj-lt"/>
                <a:ea typeface="+mj-ea"/>
                <a:cs typeface="EncodeSans-SemiBold"/>
              </a:rPr>
              <a:t>Promover la </a:t>
            </a:r>
            <a:r>
              <a:rPr lang="es-MX" altLang="es-AR" sz="1550" b="1" i="0" kern="1200" spc="15" dirty="0">
                <a:latin typeface="+mj-lt"/>
                <a:ea typeface="+mj-ea"/>
                <a:cs typeface="EncodeSans-SemiBold"/>
              </a:rPr>
              <a:t>formalización de las relaciones económicas </a:t>
            </a:r>
            <a:r>
              <a:rPr lang="es-MX" altLang="es-AR" sz="1550" i="0" kern="1200" spc="15" dirty="0">
                <a:latin typeface="+mj-lt"/>
                <a:ea typeface="+mj-ea"/>
                <a:cs typeface="EncodeSans-SemiBold"/>
              </a:rPr>
              <a:t>y una mejor distribución de los ingresos.</a:t>
            </a:r>
            <a:endParaRPr lang="es-ES_tradnl" altLang="es-AR" sz="1550" i="0" kern="1200" spc="15" dirty="0">
              <a:latin typeface="+mj-lt"/>
              <a:ea typeface="+mj-ea"/>
              <a:cs typeface="EncodeSans-SemiBold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D2242AB9-B249-7069-8A55-B8CAABC568EC}"/>
              </a:ext>
            </a:extLst>
          </p:cNvPr>
          <p:cNvSpPr/>
          <p:nvPr/>
        </p:nvSpPr>
        <p:spPr>
          <a:xfrm>
            <a:off x="509271" y="2122400"/>
            <a:ext cx="191918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4200" b="1" dirty="0">
                <a:solidFill>
                  <a:srgbClr val="D7DF23"/>
                </a:solidFill>
                <a:latin typeface="+mj-lt"/>
                <a:ea typeface="+mj-ea"/>
              </a:rPr>
              <a:t>Alcance</a:t>
            </a:r>
            <a:endParaRPr lang="es-AR" sz="4200" b="1" dirty="0">
              <a:solidFill>
                <a:srgbClr val="D7DF23"/>
              </a:solidFill>
              <a:latin typeface="+mj-lt"/>
              <a:ea typeface="+mj-ea"/>
            </a:endParaRPr>
          </a:p>
        </p:txBody>
      </p:sp>
      <p:sp>
        <p:nvSpPr>
          <p:cNvPr id="18" name="Flecha: cheurón 17">
            <a:extLst>
              <a:ext uri="{FF2B5EF4-FFF2-40B4-BE49-F238E27FC236}">
                <a16:creationId xmlns:a16="http://schemas.microsoft.com/office/drawing/2014/main" id="{5C142C5D-1573-0104-B101-9AC0F5D56173}"/>
              </a:ext>
            </a:extLst>
          </p:cNvPr>
          <p:cNvSpPr/>
          <p:nvPr/>
        </p:nvSpPr>
        <p:spPr>
          <a:xfrm>
            <a:off x="1263503" y="3188366"/>
            <a:ext cx="787649" cy="868494"/>
          </a:xfrm>
          <a:prstGeom prst="chevron">
            <a:avLst/>
          </a:prstGeom>
          <a:solidFill>
            <a:srgbClr val="D7D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BFBAAB23-BB20-3303-F13C-43342BD0D67C}"/>
              </a:ext>
            </a:extLst>
          </p:cNvPr>
          <p:cNvSpPr/>
          <p:nvPr/>
        </p:nvSpPr>
        <p:spPr>
          <a:xfrm>
            <a:off x="3347655" y="3489114"/>
            <a:ext cx="2826971" cy="507586"/>
          </a:xfrm>
          <a:prstGeom prst="roundRect">
            <a:avLst>
              <a:gd name="adj" fmla="val 43297"/>
            </a:avLst>
          </a:prstGeom>
          <a:solidFill>
            <a:srgbClr val="505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800" b="1" i="0" kern="1200" spc="15" dirty="0">
                <a:solidFill>
                  <a:srgbClr val="D7DF23"/>
                </a:solidFill>
                <a:latin typeface="+mj-lt"/>
                <a:ea typeface="+mj-ea"/>
                <a:cs typeface="EncodeSans-SemiBold"/>
              </a:rPr>
              <a:t>Resultados esperados</a:t>
            </a: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67466907-5A89-943D-1583-4BB5F5B67A4A}"/>
              </a:ext>
            </a:extLst>
          </p:cNvPr>
          <p:cNvSpPr/>
          <p:nvPr/>
        </p:nvSpPr>
        <p:spPr>
          <a:xfrm>
            <a:off x="3270117" y="549434"/>
            <a:ext cx="2826971" cy="507586"/>
          </a:xfrm>
          <a:prstGeom prst="roundRect">
            <a:avLst>
              <a:gd name="adj" fmla="val 43297"/>
            </a:avLst>
          </a:prstGeom>
          <a:solidFill>
            <a:srgbClr val="505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800" b="1" i="0" kern="1200" spc="15" dirty="0">
                <a:solidFill>
                  <a:srgbClr val="D7DF23"/>
                </a:solidFill>
                <a:latin typeface="+mj-lt"/>
                <a:ea typeface="+mj-ea"/>
                <a:cs typeface="EncodeSans-SemiBold"/>
              </a:rPr>
              <a:t>Estrategia</a:t>
            </a:r>
          </a:p>
        </p:txBody>
      </p:sp>
    </p:spTree>
    <p:extLst>
      <p:ext uri="{BB962C8B-B14F-4D97-AF65-F5344CB8AC3E}">
        <p14:creationId xmlns:p14="http://schemas.microsoft.com/office/powerpoint/2010/main" val="159807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27">
            <a:extLst>
              <a:ext uri="{FF2B5EF4-FFF2-40B4-BE49-F238E27FC236}">
                <a16:creationId xmlns:a16="http://schemas.microsoft.com/office/drawing/2014/main" id="{394C9C14-AFAE-F4CE-7DE1-464ABE9CAECA}"/>
              </a:ext>
            </a:extLst>
          </p:cNvPr>
          <p:cNvSpPr/>
          <p:nvPr/>
        </p:nvSpPr>
        <p:spPr>
          <a:xfrm>
            <a:off x="6134842" y="0"/>
            <a:ext cx="6057157" cy="6858000"/>
          </a:xfrm>
          <a:prstGeom prst="rect">
            <a:avLst/>
          </a:prstGeom>
          <a:solidFill>
            <a:srgbClr val="C3C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D9862216-5059-65E5-E67F-407A1EA9962B}"/>
              </a:ext>
            </a:extLst>
          </p:cNvPr>
          <p:cNvSpPr/>
          <p:nvPr/>
        </p:nvSpPr>
        <p:spPr>
          <a:xfrm>
            <a:off x="6134842" y="3278174"/>
            <a:ext cx="6057158" cy="562099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CB86FA5F-734C-0DC6-8A28-156555958850}"/>
              </a:ext>
            </a:extLst>
          </p:cNvPr>
          <p:cNvSpPr/>
          <p:nvPr/>
        </p:nvSpPr>
        <p:spPr>
          <a:xfrm>
            <a:off x="1" y="0"/>
            <a:ext cx="2458602" cy="6858000"/>
          </a:xfrm>
          <a:prstGeom prst="rect">
            <a:avLst/>
          </a:prstGeom>
          <a:solidFill>
            <a:srgbClr val="505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8" name="Flecha: cheurón 17">
            <a:extLst>
              <a:ext uri="{FF2B5EF4-FFF2-40B4-BE49-F238E27FC236}">
                <a16:creationId xmlns:a16="http://schemas.microsoft.com/office/drawing/2014/main" id="{5C142C5D-1573-0104-B101-9AC0F5D56173}"/>
              </a:ext>
            </a:extLst>
          </p:cNvPr>
          <p:cNvSpPr/>
          <p:nvPr/>
        </p:nvSpPr>
        <p:spPr>
          <a:xfrm>
            <a:off x="782499" y="3558330"/>
            <a:ext cx="787649" cy="868494"/>
          </a:xfrm>
          <a:prstGeom prst="chevron">
            <a:avLst/>
          </a:prstGeom>
          <a:solidFill>
            <a:srgbClr val="D7D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BFBAAB23-BB20-3303-F13C-43342BD0D67C}"/>
              </a:ext>
            </a:extLst>
          </p:cNvPr>
          <p:cNvSpPr/>
          <p:nvPr/>
        </p:nvSpPr>
        <p:spPr>
          <a:xfrm>
            <a:off x="2800653" y="586888"/>
            <a:ext cx="3093876" cy="738664"/>
          </a:xfrm>
          <a:prstGeom prst="roundRect">
            <a:avLst>
              <a:gd name="adj" fmla="val 50000"/>
            </a:avLst>
          </a:prstGeom>
          <a:solidFill>
            <a:srgbClr val="505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altLang="es-AR" sz="1800" b="1" dirty="0">
                <a:solidFill>
                  <a:srgbClr val="D7DF23"/>
                </a:solidFill>
                <a:latin typeface="+mj-lt"/>
              </a:rPr>
              <a:t>Investigación biológica </a:t>
            </a:r>
            <a:r>
              <a:rPr lang="es-MX" altLang="es-AR" b="1" dirty="0">
                <a:solidFill>
                  <a:srgbClr val="D7DF23"/>
                </a:solidFill>
                <a:latin typeface="+mj-lt"/>
              </a:rPr>
              <a:t>y </a:t>
            </a:r>
            <a:r>
              <a:rPr lang="es-MX" altLang="es-AR" sz="1800" b="1" dirty="0">
                <a:solidFill>
                  <a:srgbClr val="D7DF23"/>
                </a:solidFill>
                <a:latin typeface="+mj-lt"/>
              </a:rPr>
              <a:t>socio-económica </a:t>
            </a: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67466907-5A89-943D-1583-4BB5F5B67A4A}"/>
              </a:ext>
            </a:extLst>
          </p:cNvPr>
          <p:cNvSpPr/>
          <p:nvPr/>
        </p:nvSpPr>
        <p:spPr>
          <a:xfrm>
            <a:off x="6819900" y="700024"/>
            <a:ext cx="4010025" cy="507586"/>
          </a:xfrm>
          <a:prstGeom prst="roundRect">
            <a:avLst>
              <a:gd name="adj" fmla="val 43297"/>
            </a:avLst>
          </a:prstGeom>
          <a:solidFill>
            <a:srgbClr val="505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800" b="1" i="0" kern="1200" spc="15" dirty="0">
                <a:solidFill>
                  <a:srgbClr val="D7DF23"/>
                </a:solidFill>
                <a:latin typeface="+mj-lt"/>
                <a:ea typeface="+mj-ea"/>
                <a:cs typeface="EncodeSans-SemiBold"/>
              </a:rPr>
              <a:t>Manejo adaptativo</a:t>
            </a:r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id="{C4B13F55-A62C-8BC2-CB36-FF9B37493A68}"/>
              </a:ext>
            </a:extLst>
          </p:cNvPr>
          <p:cNvSpPr txBox="1">
            <a:spLocks/>
          </p:cNvSpPr>
          <p:nvPr/>
        </p:nvSpPr>
        <p:spPr>
          <a:xfrm>
            <a:off x="342051" y="2296078"/>
            <a:ext cx="2434784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AR"/>
            </a:defPPr>
            <a:lvl1pPr>
              <a:defRPr sz="4200" b="1">
                <a:solidFill>
                  <a:srgbClr val="D7DF23"/>
                </a:solidFill>
                <a:latin typeface="+mj-lt"/>
                <a:ea typeface="+mj-ea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MX" sz="3000" dirty="0"/>
              <a:t>Estudios Realizados</a:t>
            </a:r>
          </a:p>
        </p:txBody>
      </p:sp>
      <p:sp>
        <p:nvSpPr>
          <p:cNvPr id="19" name="CuadroTexto 2">
            <a:extLst>
              <a:ext uri="{FF2B5EF4-FFF2-40B4-BE49-F238E27FC236}">
                <a16:creationId xmlns:a16="http://schemas.microsoft.com/office/drawing/2014/main" id="{0E417818-E258-2629-A5B2-DC0DCFF6C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412" y="1658315"/>
            <a:ext cx="3397752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284413" indent="158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741613" indent="158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198813" indent="158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656013" indent="158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/>
            <a:r>
              <a:rPr lang="es-ES" altLang="es-AR" spc="15" dirty="0">
                <a:solidFill>
                  <a:srgbClr val="50535C"/>
                </a:solidFill>
                <a:latin typeface="+mj-lt"/>
                <a:ea typeface="+mj-ea"/>
                <a:cs typeface="EncodeSans-SemiBold"/>
              </a:rPr>
              <a:t>Consultoría para asistencia en la definición de estrategias para el manejo sostenible y la conservación del palo santo por </a:t>
            </a:r>
            <a:r>
              <a:rPr lang="es-AR" altLang="es-AR" spc="15" dirty="0">
                <a:solidFill>
                  <a:srgbClr val="50535C"/>
                </a:solidFill>
                <a:latin typeface="+mj-lt"/>
                <a:ea typeface="+mj-ea"/>
                <a:cs typeface="EncodeSans-SemiBold"/>
              </a:rPr>
              <a:t>el Instituto Nacional de Tecnología Agropecuaria</a:t>
            </a:r>
          </a:p>
          <a:p>
            <a:pPr>
              <a:buFont typeface="Arial" panose="020B0604020202020204" pitchFamily="34" charset="0"/>
              <a:buChar char="•"/>
            </a:pPr>
            <a:endParaRPr lang="es-AR" altLang="es-AR" dirty="0">
              <a:latin typeface="+mj-lt"/>
            </a:endParaRPr>
          </a:p>
        </p:txBody>
      </p:sp>
      <p:pic>
        <p:nvPicPr>
          <p:cNvPr id="24" name="Imagen 7">
            <a:extLst>
              <a:ext uri="{FF2B5EF4-FFF2-40B4-BE49-F238E27FC236}">
                <a16:creationId xmlns:a16="http://schemas.microsoft.com/office/drawing/2014/main" id="{5A8C6D1E-C70E-DC79-CBE5-6BC56D25A7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3538" r="1983" b="3322"/>
          <a:stretch/>
        </p:blipFill>
        <p:spPr bwMode="auto">
          <a:xfrm>
            <a:off x="2670270" y="3676459"/>
            <a:ext cx="3224259" cy="2366263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926540DF-2F1E-9578-D831-541EFEC7A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6094" y="436534"/>
            <a:ext cx="427162" cy="2017974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44EDBE1F-7B9F-D924-A814-FEAAFBDF6910}"/>
              </a:ext>
            </a:extLst>
          </p:cNvPr>
          <p:cNvSpPr txBox="1"/>
          <p:nvPr/>
        </p:nvSpPr>
        <p:spPr>
          <a:xfrm>
            <a:off x="6727534" y="1685020"/>
            <a:ext cx="43441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AR" spc="15" dirty="0">
                <a:solidFill>
                  <a:srgbClr val="50535C"/>
                </a:solidFill>
                <a:latin typeface="EncodeSans-SemiBold"/>
                <a:ea typeface="+mj-ea"/>
                <a:cs typeface="EncodeSans-SemiBold"/>
              </a:rPr>
              <a:t>Consultoría para la formulación y ejecución de planes de manejo en Sitios de Implementación de Manejo Adaptativo (SIMA) en bosques con presencia de Palo Santo por </a:t>
            </a:r>
            <a:r>
              <a:rPr lang="es-ES" spc="15" dirty="0">
                <a:solidFill>
                  <a:srgbClr val="50535C"/>
                </a:solidFill>
                <a:latin typeface="EncodeSans-SemiBold"/>
                <a:ea typeface="+mj-ea"/>
                <a:cs typeface="EncodeSans-SemiBold"/>
              </a:rPr>
              <a:t>Fundación Gran Chaco</a:t>
            </a:r>
            <a:endParaRPr lang="es-AR" spc="15" dirty="0">
              <a:solidFill>
                <a:srgbClr val="50535C"/>
              </a:solidFill>
              <a:latin typeface="EncodeSans-SemiBold"/>
              <a:ea typeface="+mj-ea"/>
              <a:cs typeface="EncodeSans-SemiBold"/>
            </a:endParaRPr>
          </a:p>
          <a:p>
            <a:pPr>
              <a:defRPr/>
            </a:pPr>
            <a:endParaRPr lang="es-AR" spc="15" dirty="0">
              <a:solidFill>
                <a:srgbClr val="50535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ncodeSans-SemiBold"/>
              <a:ea typeface="+mj-ea"/>
              <a:cs typeface="EncodeSans-SemiBold"/>
            </a:endParaRPr>
          </a:p>
        </p:txBody>
      </p:sp>
      <p:graphicFrame>
        <p:nvGraphicFramePr>
          <p:cNvPr id="33" name="Gráfico 32">
            <a:extLst>
              <a:ext uri="{FF2B5EF4-FFF2-40B4-BE49-F238E27FC236}">
                <a16:creationId xmlns:a16="http://schemas.microsoft.com/office/drawing/2014/main" id="{1F006E0E-89D6-43D5-9348-EEDADFF126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0074305"/>
              </p:ext>
            </p:extLst>
          </p:nvPr>
        </p:nvGraphicFramePr>
        <p:xfrm>
          <a:off x="6241478" y="3124249"/>
          <a:ext cx="2825074" cy="3470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Gráfico 33">
            <a:extLst>
              <a:ext uri="{FF2B5EF4-FFF2-40B4-BE49-F238E27FC236}">
                <a16:creationId xmlns:a16="http://schemas.microsoft.com/office/drawing/2014/main" id="{F57918C7-F30E-B30C-9CA8-1CEB33C641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2685333"/>
              </p:ext>
            </p:extLst>
          </p:nvPr>
        </p:nvGraphicFramePr>
        <p:xfrm>
          <a:off x="9019776" y="3184078"/>
          <a:ext cx="2883775" cy="3470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576640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27">
            <a:extLst>
              <a:ext uri="{FF2B5EF4-FFF2-40B4-BE49-F238E27FC236}">
                <a16:creationId xmlns:a16="http://schemas.microsoft.com/office/drawing/2014/main" id="{394C9C14-AFAE-F4CE-7DE1-464ABE9CAECA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C3C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CB86FA5F-734C-0DC6-8A28-156555958850}"/>
              </a:ext>
            </a:extLst>
          </p:cNvPr>
          <p:cNvSpPr/>
          <p:nvPr/>
        </p:nvSpPr>
        <p:spPr>
          <a:xfrm>
            <a:off x="1" y="0"/>
            <a:ext cx="5883442" cy="6858000"/>
          </a:xfrm>
          <a:prstGeom prst="rect">
            <a:avLst/>
          </a:prstGeom>
          <a:solidFill>
            <a:srgbClr val="505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8" name="Flecha: cheurón 17">
            <a:extLst>
              <a:ext uri="{FF2B5EF4-FFF2-40B4-BE49-F238E27FC236}">
                <a16:creationId xmlns:a16="http://schemas.microsoft.com/office/drawing/2014/main" id="{5C142C5D-1573-0104-B101-9AC0F5D56173}"/>
              </a:ext>
            </a:extLst>
          </p:cNvPr>
          <p:cNvSpPr/>
          <p:nvPr/>
        </p:nvSpPr>
        <p:spPr>
          <a:xfrm rot="5400000">
            <a:off x="775964" y="102211"/>
            <a:ext cx="553985" cy="610847"/>
          </a:xfrm>
          <a:prstGeom prst="chevron">
            <a:avLst/>
          </a:prstGeom>
          <a:solidFill>
            <a:srgbClr val="D7D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>
              <a:solidFill>
                <a:schemeClr val="tx1"/>
              </a:solidFill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926540DF-2F1E-9578-D831-541EFEC7A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6094" y="436534"/>
            <a:ext cx="427162" cy="2017974"/>
          </a:xfrm>
          <a:prstGeom prst="rect">
            <a:avLst/>
          </a:prstGeom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id="{D5719633-1E5E-7C60-6478-4685EE7ACAC5}"/>
              </a:ext>
            </a:extLst>
          </p:cNvPr>
          <p:cNvSpPr txBox="1">
            <a:spLocks/>
          </p:cNvSpPr>
          <p:nvPr/>
        </p:nvSpPr>
        <p:spPr>
          <a:xfrm>
            <a:off x="6943290" y="129494"/>
            <a:ext cx="2346518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AR"/>
            </a:defPPr>
            <a:lvl1pPr>
              <a:defRPr sz="4200" b="1">
                <a:solidFill>
                  <a:srgbClr val="D7DF23"/>
                </a:solidFill>
                <a:latin typeface="+mj-lt"/>
                <a:ea typeface="+mj-ea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MX" sz="3000" dirty="0">
                <a:solidFill>
                  <a:srgbClr val="50535C"/>
                </a:solidFill>
              </a:rPr>
              <a:t>Capacitación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27A63EFF-B953-30EE-2750-629028F63A98}"/>
              </a:ext>
            </a:extLst>
          </p:cNvPr>
          <p:cNvGrpSpPr/>
          <p:nvPr/>
        </p:nvGrpSpPr>
        <p:grpSpPr>
          <a:xfrm>
            <a:off x="747533" y="828525"/>
            <a:ext cx="4705511" cy="5087848"/>
            <a:chOff x="548870" y="925676"/>
            <a:chExt cx="5250069" cy="5676653"/>
          </a:xfrm>
        </p:grpSpPr>
        <p:pic>
          <p:nvPicPr>
            <p:cNvPr id="2" name="Imagen 1" descr="Interfaz de usuario gráfica, Texto, Aplicación&#10;&#10;Descripción generada automáticamente con confianza media">
              <a:extLst>
                <a:ext uri="{FF2B5EF4-FFF2-40B4-BE49-F238E27FC236}">
                  <a16:creationId xmlns:a16="http://schemas.microsoft.com/office/drawing/2014/main" id="{8D881073-A31A-0679-3240-49E0DDB46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870" y="925676"/>
              <a:ext cx="5250069" cy="2700035"/>
            </a:xfrm>
            <a:prstGeom prst="rect">
              <a:avLst/>
            </a:prstGeom>
          </p:spPr>
        </p:pic>
        <p:pic>
          <p:nvPicPr>
            <p:cNvPr id="3" name="Imagen 2" descr="Un hombre con una gorra negra&#10;&#10;Descripción generada automáticamente con confianza media">
              <a:extLst>
                <a:ext uri="{FF2B5EF4-FFF2-40B4-BE49-F238E27FC236}">
                  <a16:creationId xmlns:a16="http://schemas.microsoft.com/office/drawing/2014/main" id="{30355BDB-F251-28BA-3D37-23732AFB9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870" y="3628260"/>
              <a:ext cx="5250069" cy="2974069"/>
            </a:xfrm>
            <a:prstGeom prst="rect">
              <a:avLst/>
            </a:prstGeom>
          </p:spPr>
        </p:pic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A8204863-4947-F71F-BCCA-B1F1640ADE66}"/>
              </a:ext>
            </a:extLst>
          </p:cNvPr>
          <p:cNvGrpSpPr/>
          <p:nvPr/>
        </p:nvGrpSpPr>
        <p:grpSpPr>
          <a:xfrm>
            <a:off x="6290819" y="1259344"/>
            <a:ext cx="4799771" cy="5087848"/>
            <a:chOff x="0" y="643179"/>
            <a:chExt cx="6160446" cy="5750104"/>
          </a:xfrm>
        </p:grpSpPr>
        <p:pic>
          <p:nvPicPr>
            <p:cNvPr id="6" name="Imagen 5" descr="Interfaz de usuario gráfica, Texto, Sitio web&#10;&#10;Descripción generada automáticamente">
              <a:extLst>
                <a:ext uri="{FF2B5EF4-FFF2-40B4-BE49-F238E27FC236}">
                  <a16:creationId xmlns:a16="http://schemas.microsoft.com/office/drawing/2014/main" id="{CBC6EFAB-8BB9-A9E6-C5E6-BC23526CE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2"/>
            <a:stretch/>
          </p:blipFill>
          <p:spPr>
            <a:xfrm>
              <a:off x="0" y="643179"/>
              <a:ext cx="6160446" cy="3691347"/>
            </a:xfrm>
            <a:prstGeom prst="rect">
              <a:avLst/>
            </a:prstGeom>
          </p:spPr>
        </p:pic>
        <p:pic>
          <p:nvPicPr>
            <p:cNvPr id="7" name="Imagen 6" descr="Multitud de personas&#10;&#10;Descripción generada automáticamente">
              <a:extLst>
                <a:ext uri="{FF2B5EF4-FFF2-40B4-BE49-F238E27FC236}">
                  <a16:creationId xmlns:a16="http://schemas.microsoft.com/office/drawing/2014/main" id="{7F0040CD-AF70-10A0-804B-51E49E4AA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4526"/>
              <a:ext cx="6160446" cy="2058757"/>
            </a:xfrm>
            <a:prstGeom prst="rect">
              <a:avLst/>
            </a:prstGeom>
          </p:spPr>
        </p:pic>
      </p:grpSp>
      <p:sp>
        <p:nvSpPr>
          <p:cNvPr id="17" name="object 4">
            <a:extLst>
              <a:ext uri="{FF2B5EF4-FFF2-40B4-BE49-F238E27FC236}">
                <a16:creationId xmlns:a16="http://schemas.microsoft.com/office/drawing/2014/main" id="{C4B13F55-A62C-8BC2-CB36-FF9B37493A68}"/>
              </a:ext>
            </a:extLst>
          </p:cNvPr>
          <p:cNvSpPr txBox="1">
            <a:spLocks/>
          </p:cNvSpPr>
          <p:nvPr/>
        </p:nvSpPr>
        <p:spPr>
          <a:xfrm>
            <a:off x="1504306" y="117462"/>
            <a:ext cx="1926756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AR"/>
            </a:defPPr>
            <a:lvl1pPr>
              <a:defRPr sz="4200" b="1">
                <a:solidFill>
                  <a:srgbClr val="D7DF23"/>
                </a:solidFill>
                <a:latin typeface="+mj-lt"/>
                <a:ea typeface="+mj-ea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MX" sz="3000" dirty="0"/>
              <a:t>Normativa</a:t>
            </a:r>
          </a:p>
        </p:txBody>
      </p:sp>
      <p:sp>
        <p:nvSpPr>
          <p:cNvPr id="14" name="Flecha: cheurón 13">
            <a:extLst>
              <a:ext uri="{FF2B5EF4-FFF2-40B4-BE49-F238E27FC236}">
                <a16:creationId xmlns:a16="http://schemas.microsoft.com/office/drawing/2014/main" id="{3F7B56C1-F8CC-5A35-9DAC-53A12D2B4787}"/>
              </a:ext>
            </a:extLst>
          </p:cNvPr>
          <p:cNvSpPr/>
          <p:nvPr/>
        </p:nvSpPr>
        <p:spPr>
          <a:xfrm rot="5400000">
            <a:off x="6290818" y="114243"/>
            <a:ext cx="553985" cy="610847"/>
          </a:xfrm>
          <a:prstGeom prst="chevron">
            <a:avLst/>
          </a:prstGeom>
          <a:solidFill>
            <a:srgbClr val="505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15" name="Flecha: cheurón 17">
            <a:extLst>
              <a:ext uri="{FF2B5EF4-FFF2-40B4-BE49-F238E27FC236}">
                <a16:creationId xmlns:a16="http://schemas.microsoft.com/office/drawing/2014/main" id="{5C142C5D-1573-0104-B101-9AC0F5D56173}"/>
              </a:ext>
            </a:extLst>
          </p:cNvPr>
          <p:cNvSpPr/>
          <p:nvPr/>
        </p:nvSpPr>
        <p:spPr>
          <a:xfrm rot="16200000">
            <a:off x="4849731" y="5969604"/>
            <a:ext cx="553985" cy="610847"/>
          </a:xfrm>
          <a:prstGeom prst="chevron">
            <a:avLst/>
          </a:prstGeom>
          <a:solidFill>
            <a:srgbClr val="D7D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C4B13F55-A62C-8BC2-CB36-FF9B37493A68}"/>
              </a:ext>
            </a:extLst>
          </p:cNvPr>
          <p:cNvSpPr txBox="1">
            <a:spLocks/>
          </p:cNvSpPr>
          <p:nvPr/>
        </p:nvSpPr>
        <p:spPr>
          <a:xfrm>
            <a:off x="2834873" y="5984855"/>
            <a:ext cx="1926756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AR"/>
            </a:defPPr>
            <a:lvl1pPr>
              <a:defRPr sz="4200" b="1">
                <a:solidFill>
                  <a:srgbClr val="D7DF23"/>
                </a:solidFill>
                <a:latin typeface="+mj-lt"/>
                <a:ea typeface="+mj-ea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MX" sz="3000" dirty="0"/>
              <a:t>Difusión</a:t>
            </a:r>
          </a:p>
        </p:txBody>
      </p:sp>
    </p:spTree>
    <p:extLst>
      <p:ext uri="{BB962C8B-B14F-4D97-AF65-F5344CB8AC3E}">
        <p14:creationId xmlns:p14="http://schemas.microsoft.com/office/powerpoint/2010/main" val="765082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69D546BB-47A0-8878-B85D-C0BD493B539A}"/>
              </a:ext>
            </a:extLst>
          </p:cNvPr>
          <p:cNvSpPr/>
          <p:nvPr/>
        </p:nvSpPr>
        <p:spPr>
          <a:xfrm>
            <a:off x="-204537" y="775476"/>
            <a:ext cx="4437470" cy="420324"/>
          </a:xfrm>
          <a:prstGeom prst="rect">
            <a:avLst/>
          </a:prstGeom>
          <a:solidFill>
            <a:srgbClr val="C6D2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8D772F6E-FA6E-1A12-31FE-D3D1263F53B6}"/>
              </a:ext>
            </a:extLst>
          </p:cNvPr>
          <p:cNvSpPr/>
          <p:nvPr/>
        </p:nvSpPr>
        <p:spPr>
          <a:xfrm>
            <a:off x="-204537" y="1235359"/>
            <a:ext cx="3495392" cy="420324"/>
          </a:xfrm>
          <a:prstGeom prst="rect">
            <a:avLst/>
          </a:prstGeom>
          <a:solidFill>
            <a:srgbClr val="C6D2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8E8CBDE1-665C-9810-7DE2-207C88F5288E}"/>
              </a:ext>
            </a:extLst>
          </p:cNvPr>
          <p:cNvSpPr/>
          <p:nvPr/>
        </p:nvSpPr>
        <p:spPr>
          <a:xfrm>
            <a:off x="5546558" y="5595410"/>
            <a:ext cx="6645441" cy="1262589"/>
          </a:xfrm>
          <a:prstGeom prst="rect">
            <a:avLst/>
          </a:prstGeom>
          <a:solidFill>
            <a:srgbClr val="505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D00E5E6-3731-14FE-CE1F-0D97323AD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6094" y="436534"/>
            <a:ext cx="427162" cy="2017974"/>
          </a:xfrm>
          <a:prstGeom prst="rect">
            <a:avLst/>
          </a:prstGeom>
        </p:spPr>
      </p:pic>
      <p:sp>
        <p:nvSpPr>
          <p:cNvPr id="3" name="object 4">
            <a:extLst>
              <a:ext uri="{FF2B5EF4-FFF2-40B4-BE49-F238E27FC236}">
                <a16:creationId xmlns:a16="http://schemas.microsoft.com/office/drawing/2014/main" id="{16C05231-89E3-6261-51AB-E953418B83C6}"/>
              </a:ext>
            </a:extLst>
          </p:cNvPr>
          <p:cNvSpPr txBox="1">
            <a:spLocks/>
          </p:cNvSpPr>
          <p:nvPr/>
        </p:nvSpPr>
        <p:spPr>
          <a:xfrm>
            <a:off x="675414" y="364981"/>
            <a:ext cx="5441771" cy="16902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Roboto" panose="02000000000000000000" pitchFamily="2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6195" marR="5080" algn="l">
              <a:spcBef>
                <a:spcPts val="745"/>
              </a:spcBef>
            </a:pPr>
            <a:r>
              <a:rPr lang="es-ES" altLang="es-AR" sz="2600" b="1" dirty="0">
                <a:solidFill>
                  <a:srgbClr val="50535C"/>
                </a:solidFill>
                <a:latin typeface="+mj-lt"/>
              </a:rPr>
              <a:t>Enfoque </a:t>
            </a:r>
            <a:r>
              <a:rPr lang="es-ES" altLang="es-AR" sz="2600" b="1" dirty="0" err="1">
                <a:solidFill>
                  <a:srgbClr val="50535C"/>
                </a:solidFill>
                <a:latin typeface="+mj-lt"/>
              </a:rPr>
              <a:t>multiescala</a:t>
            </a:r>
            <a:r>
              <a:rPr lang="es-ES" altLang="es-AR" sz="2600" b="1" dirty="0">
                <a:solidFill>
                  <a:srgbClr val="50535C"/>
                </a:solidFill>
                <a:latin typeface="+mj-lt"/>
              </a:rPr>
              <a:t> que sustenta el Dictamen de Extracción </a:t>
            </a:r>
          </a:p>
          <a:p>
            <a:pPr marL="36195" marR="5080" algn="l">
              <a:spcBef>
                <a:spcPts val="745"/>
              </a:spcBef>
            </a:pPr>
            <a:r>
              <a:rPr lang="es-ES" altLang="es-AR" sz="2600" b="1" dirty="0">
                <a:solidFill>
                  <a:srgbClr val="50535C"/>
                </a:solidFill>
                <a:latin typeface="+mj-lt"/>
              </a:rPr>
              <a:t>No Perjudicial</a:t>
            </a:r>
            <a:br>
              <a:rPr lang="es-ES" altLang="es-AR" sz="2600" b="1" dirty="0">
                <a:solidFill>
                  <a:srgbClr val="50535C"/>
                </a:solidFill>
                <a:latin typeface="+mj-lt"/>
              </a:rPr>
            </a:br>
            <a:endParaRPr lang="es-ES" sz="2600" b="1" dirty="0">
              <a:solidFill>
                <a:srgbClr val="50535C"/>
              </a:solidFill>
              <a:latin typeface="+mj-lt"/>
              <a:cs typeface="EncodeSans-SemiBold"/>
            </a:endParaRPr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9AA81D49-8A0C-09C1-5AA0-AE6A67F6B7BD}"/>
              </a:ext>
            </a:extLst>
          </p:cNvPr>
          <p:cNvSpPr/>
          <p:nvPr/>
        </p:nvSpPr>
        <p:spPr>
          <a:xfrm>
            <a:off x="675416" y="1975159"/>
            <a:ext cx="2615439" cy="2657625"/>
          </a:xfrm>
          <a:custGeom>
            <a:avLst/>
            <a:gdLst>
              <a:gd name="connsiteX0" fmla="*/ 0 w 2056183"/>
              <a:gd name="connsiteY0" fmla="*/ 205618 h 2379182"/>
              <a:gd name="connsiteX1" fmla="*/ 205618 w 2056183"/>
              <a:gd name="connsiteY1" fmla="*/ 0 h 2379182"/>
              <a:gd name="connsiteX2" fmla="*/ 1850565 w 2056183"/>
              <a:gd name="connsiteY2" fmla="*/ 0 h 2379182"/>
              <a:gd name="connsiteX3" fmla="*/ 2056183 w 2056183"/>
              <a:gd name="connsiteY3" fmla="*/ 205618 h 2379182"/>
              <a:gd name="connsiteX4" fmla="*/ 2056183 w 2056183"/>
              <a:gd name="connsiteY4" fmla="*/ 2173564 h 2379182"/>
              <a:gd name="connsiteX5" fmla="*/ 1850565 w 2056183"/>
              <a:gd name="connsiteY5" fmla="*/ 2379182 h 2379182"/>
              <a:gd name="connsiteX6" fmla="*/ 205618 w 2056183"/>
              <a:gd name="connsiteY6" fmla="*/ 2379182 h 2379182"/>
              <a:gd name="connsiteX7" fmla="*/ 0 w 2056183"/>
              <a:gd name="connsiteY7" fmla="*/ 2173564 h 2379182"/>
              <a:gd name="connsiteX8" fmla="*/ 0 w 2056183"/>
              <a:gd name="connsiteY8" fmla="*/ 205618 h 2379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6183" h="2379182">
                <a:moveTo>
                  <a:pt x="0" y="205618"/>
                </a:moveTo>
                <a:cubicBezTo>
                  <a:pt x="0" y="92058"/>
                  <a:pt x="92058" y="0"/>
                  <a:pt x="205618" y="0"/>
                </a:cubicBezTo>
                <a:lnTo>
                  <a:pt x="1850565" y="0"/>
                </a:lnTo>
                <a:cubicBezTo>
                  <a:pt x="1964125" y="0"/>
                  <a:pt x="2056183" y="92058"/>
                  <a:pt x="2056183" y="205618"/>
                </a:cubicBezTo>
                <a:lnTo>
                  <a:pt x="2056183" y="2173564"/>
                </a:lnTo>
                <a:cubicBezTo>
                  <a:pt x="2056183" y="2287124"/>
                  <a:pt x="1964125" y="2379182"/>
                  <a:pt x="1850565" y="2379182"/>
                </a:cubicBezTo>
                <a:lnTo>
                  <a:pt x="205618" y="2379182"/>
                </a:lnTo>
                <a:cubicBezTo>
                  <a:pt x="92058" y="2379182"/>
                  <a:pt x="0" y="2287124"/>
                  <a:pt x="0" y="2173564"/>
                </a:cubicBezTo>
                <a:lnTo>
                  <a:pt x="0" y="205618"/>
                </a:lnTo>
                <a:close/>
              </a:path>
            </a:pathLst>
          </a:custGeom>
          <a:solidFill>
            <a:srgbClr val="D3D96F"/>
          </a:solidFill>
          <a:ln>
            <a:noFill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8577" tIns="178577" rIns="178577" bIns="688402" numCol="1" spcCol="1270" anchor="t" anchorCtr="0">
            <a:noAutofit/>
          </a:bodyPr>
          <a:lstStyle/>
          <a:p>
            <a:pPr marL="114300" lvl="1" indent="6350" algn="l" defTabSz="62230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har char="•"/>
            </a:pPr>
            <a:r>
              <a:rPr lang="es-ES" sz="1400" kern="1200" dirty="0">
                <a:solidFill>
                  <a:srgbClr val="50535C"/>
                </a:solidFill>
                <a:effectLst/>
                <a:latin typeface="+mj-lt"/>
              </a:rPr>
              <a:t>Planificación</a:t>
            </a:r>
          </a:p>
          <a:p>
            <a:pPr marL="114300" lvl="1" indent="6350" algn="l" defTabSz="62230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har char="•"/>
            </a:pPr>
            <a:r>
              <a:rPr lang="es-ES" sz="1400" kern="1200" dirty="0">
                <a:solidFill>
                  <a:srgbClr val="50535C"/>
                </a:solidFill>
                <a:effectLst/>
                <a:latin typeface="+mj-lt"/>
              </a:rPr>
              <a:t>Disminución de impacto</a:t>
            </a:r>
          </a:p>
          <a:p>
            <a:pPr marL="114300" lvl="1" indent="6350" algn="l" defTabSz="62230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har char="•"/>
            </a:pPr>
            <a:r>
              <a:rPr lang="es-ES" sz="1400" b="1" kern="1200" dirty="0">
                <a:solidFill>
                  <a:srgbClr val="50535C"/>
                </a:solidFill>
                <a:effectLst/>
                <a:latin typeface="+mj-lt"/>
              </a:rPr>
              <a:t>Aprovechamiento integral</a:t>
            </a:r>
          </a:p>
          <a:p>
            <a:pPr marL="114300" lvl="1" indent="6350" algn="l" defTabSz="62230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har char="•"/>
            </a:pPr>
            <a:r>
              <a:rPr lang="es-ES" sz="1400" kern="1200" dirty="0">
                <a:solidFill>
                  <a:srgbClr val="50535C"/>
                </a:solidFill>
                <a:effectLst/>
                <a:latin typeface="+mj-lt"/>
              </a:rPr>
              <a:t>Control de Origen</a:t>
            </a:r>
          </a:p>
          <a:p>
            <a:pPr marL="114300" lvl="1" indent="6350" algn="l" defTabSz="62230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har char="•"/>
            </a:pPr>
            <a:r>
              <a:rPr lang="es-ES" sz="1400" b="1" kern="1200" dirty="0">
                <a:solidFill>
                  <a:srgbClr val="50535C"/>
                </a:solidFill>
                <a:effectLst/>
                <a:latin typeface="+mj-lt"/>
              </a:rPr>
              <a:t>Trazabilidad</a:t>
            </a:r>
          </a:p>
        </p:txBody>
      </p:sp>
      <p:sp>
        <p:nvSpPr>
          <p:cNvPr id="12" name="Forma 11">
            <a:extLst>
              <a:ext uri="{FF2B5EF4-FFF2-40B4-BE49-F238E27FC236}">
                <a16:creationId xmlns:a16="http://schemas.microsoft.com/office/drawing/2014/main" id="{367ECD88-EE74-E11B-E49A-08B2939A0485}"/>
              </a:ext>
            </a:extLst>
          </p:cNvPr>
          <p:cNvSpPr/>
          <p:nvPr/>
        </p:nvSpPr>
        <p:spPr>
          <a:xfrm>
            <a:off x="1520279" y="1975159"/>
            <a:ext cx="3687041" cy="3687041"/>
          </a:xfrm>
          <a:prstGeom prst="leftCircularArrow">
            <a:avLst>
              <a:gd name="adj1" fmla="val 1179"/>
              <a:gd name="adj2" fmla="val 144944"/>
              <a:gd name="adj3" fmla="val 3586148"/>
              <a:gd name="adj4" fmla="val 8979286"/>
              <a:gd name="adj5" fmla="val 1912"/>
            </a:avLst>
          </a:prstGeom>
          <a:ln w="76200">
            <a:solidFill>
              <a:srgbClr val="50535C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Forma libre: forma 12">
            <a:extLst>
              <a:ext uri="{FF2B5EF4-FFF2-40B4-BE49-F238E27FC236}">
                <a16:creationId xmlns:a16="http://schemas.microsoft.com/office/drawing/2014/main" id="{A4E6F1BC-2890-890C-01B7-D9D68A80EE54}"/>
              </a:ext>
            </a:extLst>
          </p:cNvPr>
          <p:cNvSpPr/>
          <p:nvPr/>
        </p:nvSpPr>
        <p:spPr>
          <a:xfrm>
            <a:off x="938464" y="3838075"/>
            <a:ext cx="2081462" cy="538746"/>
          </a:xfrm>
          <a:custGeom>
            <a:avLst/>
            <a:gdLst>
              <a:gd name="connsiteX0" fmla="*/ 0 w 1581600"/>
              <a:gd name="connsiteY0" fmla="*/ 42814 h 428139"/>
              <a:gd name="connsiteX1" fmla="*/ 42814 w 1581600"/>
              <a:gd name="connsiteY1" fmla="*/ 0 h 428139"/>
              <a:gd name="connsiteX2" fmla="*/ 1538786 w 1581600"/>
              <a:gd name="connsiteY2" fmla="*/ 0 h 428139"/>
              <a:gd name="connsiteX3" fmla="*/ 1581600 w 1581600"/>
              <a:gd name="connsiteY3" fmla="*/ 42814 h 428139"/>
              <a:gd name="connsiteX4" fmla="*/ 1581600 w 1581600"/>
              <a:gd name="connsiteY4" fmla="*/ 385325 h 428139"/>
              <a:gd name="connsiteX5" fmla="*/ 1538786 w 1581600"/>
              <a:gd name="connsiteY5" fmla="*/ 428139 h 428139"/>
              <a:gd name="connsiteX6" fmla="*/ 42814 w 1581600"/>
              <a:gd name="connsiteY6" fmla="*/ 428139 h 428139"/>
              <a:gd name="connsiteX7" fmla="*/ 0 w 1581600"/>
              <a:gd name="connsiteY7" fmla="*/ 385325 h 428139"/>
              <a:gd name="connsiteX8" fmla="*/ 0 w 1581600"/>
              <a:gd name="connsiteY8" fmla="*/ 42814 h 428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600" h="428139">
                <a:moveTo>
                  <a:pt x="0" y="42814"/>
                </a:moveTo>
                <a:cubicBezTo>
                  <a:pt x="0" y="19168"/>
                  <a:pt x="19168" y="0"/>
                  <a:pt x="42814" y="0"/>
                </a:cubicBezTo>
                <a:lnTo>
                  <a:pt x="1538786" y="0"/>
                </a:lnTo>
                <a:cubicBezTo>
                  <a:pt x="1562432" y="0"/>
                  <a:pt x="1581600" y="19168"/>
                  <a:pt x="1581600" y="42814"/>
                </a:cubicBezTo>
                <a:lnTo>
                  <a:pt x="1581600" y="385325"/>
                </a:lnTo>
                <a:cubicBezTo>
                  <a:pt x="1581600" y="408971"/>
                  <a:pt x="1562432" y="428139"/>
                  <a:pt x="1538786" y="428139"/>
                </a:cubicBezTo>
                <a:lnTo>
                  <a:pt x="42814" y="428139"/>
                </a:lnTo>
                <a:cubicBezTo>
                  <a:pt x="19168" y="428139"/>
                  <a:pt x="0" y="408971"/>
                  <a:pt x="0" y="385325"/>
                </a:cubicBezTo>
                <a:lnTo>
                  <a:pt x="0" y="42814"/>
                </a:lnTo>
                <a:close/>
              </a:path>
            </a:pathLst>
          </a:custGeom>
          <a:solidFill>
            <a:srgbClr val="50535C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6830" tIns="35400" rIns="46830" bIns="3540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200" b="1" kern="1200" dirty="0">
                <a:solidFill>
                  <a:srgbClr val="D7DF23"/>
                </a:solidFill>
                <a:latin typeface="+mj-lt"/>
              </a:rPr>
              <a:t>Escala predial</a:t>
            </a:r>
          </a:p>
        </p:txBody>
      </p: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D0622709-5936-BD7C-320A-5898C347B9A2}"/>
              </a:ext>
            </a:extLst>
          </p:cNvPr>
          <p:cNvSpPr/>
          <p:nvPr/>
        </p:nvSpPr>
        <p:spPr>
          <a:xfrm>
            <a:off x="3517478" y="1975159"/>
            <a:ext cx="3810838" cy="3250504"/>
          </a:xfrm>
          <a:custGeom>
            <a:avLst/>
            <a:gdLst>
              <a:gd name="connsiteX0" fmla="*/ 0 w 4204260"/>
              <a:gd name="connsiteY0" fmla="*/ 313803 h 3138027"/>
              <a:gd name="connsiteX1" fmla="*/ 313803 w 4204260"/>
              <a:gd name="connsiteY1" fmla="*/ 0 h 3138027"/>
              <a:gd name="connsiteX2" fmla="*/ 3890457 w 4204260"/>
              <a:gd name="connsiteY2" fmla="*/ 0 h 3138027"/>
              <a:gd name="connsiteX3" fmla="*/ 4204260 w 4204260"/>
              <a:gd name="connsiteY3" fmla="*/ 313803 h 3138027"/>
              <a:gd name="connsiteX4" fmla="*/ 4204260 w 4204260"/>
              <a:gd name="connsiteY4" fmla="*/ 2824224 h 3138027"/>
              <a:gd name="connsiteX5" fmla="*/ 3890457 w 4204260"/>
              <a:gd name="connsiteY5" fmla="*/ 3138027 h 3138027"/>
              <a:gd name="connsiteX6" fmla="*/ 313803 w 4204260"/>
              <a:gd name="connsiteY6" fmla="*/ 3138027 h 3138027"/>
              <a:gd name="connsiteX7" fmla="*/ 0 w 4204260"/>
              <a:gd name="connsiteY7" fmla="*/ 2824224 h 3138027"/>
              <a:gd name="connsiteX8" fmla="*/ 0 w 4204260"/>
              <a:gd name="connsiteY8" fmla="*/ 313803 h 3138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04260" h="3138027">
                <a:moveTo>
                  <a:pt x="0" y="313803"/>
                </a:moveTo>
                <a:cubicBezTo>
                  <a:pt x="0" y="140494"/>
                  <a:pt x="140494" y="0"/>
                  <a:pt x="313803" y="0"/>
                </a:cubicBezTo>
                <a:lnTo>
                  <a:pt x="3890457" y="0"/>
                </a:lnTo>
                <a:cubicBezTo>
                  <a:pt x="4063766" y="0"/>
                  <a:pt x="4204260" y="140494"/>
                  <a:pt x="4204260" y="313803"/>
                </a:cubicBezTo>
                <a:lnTo>
                  <a:pt x="4204260" y="2824224"/>
                </a:lnTo>
                <a:cubicBezTo>
                  <a:pt x="4204260" y="2997533"/>
                  <a:pt x="4063766" y="3138027"/>
                  <a:pt x="3890457" y="3138027"/>
                </a:cubicBezTo>
                <a:lnTo>
                  <a:pt x="313803" y="3138027"/>
                </a:lnTo>
                <a:cubicBezTo>
                  <a:pt x="140494" y="3138027"/>
                  <a:pt x="0" y="2997533"/>
                  <a:pt x="0" y="2824224"/>
                </a:cubicBezTo>
                <a:lnTo>
                  <a:pt x="0" y="313803"/>
                </a:lnTo>
                <a:close/>
              </a:path>
            </a:pathLst>
          </a:custGeom>
          <a:noFill/>
          <a:ln>
            <a:solidFill>
              <a:srgbClr val="50535C"/>
            </a:solidFill>
            <a:prstDash val="sysDash"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6040" tIns="868475" rIns="196040" bIns="196039" numCol="1" spcCol="1270" anchor="t" anchorCtr="0">
            <a:noAutofit/>
          </a:bodyPr>
          <a:lstStyle/>
          <a:p>
            <a:pPr marL="265113" lvl="1" indent="0" algn="l" defTabSz="6223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S" sz="1400" b="1" kern="1200" dirty="0">
                <a:solidFill>
                  <a:srgbClr val="50535C"/>
                </a:solidFill>
                <a:effectLst/>
                <a:latin typeface="+mj-lt"/>
              </a:rPr>
              <a:t>Actualización e inclusión OTBN</a:t>
            </a:r>
          </a:p>
          <a:p>
            <a:pPr marL="265113" lvl="1" indent="0" algn="l" defTabSz="6223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S" sz="1400" kern="1200" dirty="0">
                <a:solidFill>
                  <a:srgbClr val="50535C"/>
                </a:solidFill>
                <a:effectLst/>
                <a:latin typeface="+mj-lt"/>
              </a:rPr>
              <a:t>Zonificación de uso y potencial de aprovechamiento</a:t>
            </a:r>
          </a:p>
          <a:p>
            <a:pPr marL="265113" lvl="1" indent="0" algn="l" defTabSz="6223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S" sz="1400" kern="1200" dirty="0">
                <a:solidFill>
                  <a:srgbClr val="50535C"/>
                </a:solidFill>
                <a:effectLst/>
                <a:latin typeface="+mj-lt"/>
              </a:rPr>
              <a:t> </a:t>
            </a:r>
            <a:r>
              <a:rPr lang="es-ES" sz="1400" b="1" kern="1200" dirty="0">
                <a:solidFill>
                  <a:srgbClr val="50535C"/>
                </a:solidFill>
                <a:effectLst/>
                <a:latin typeface="+mj-lt"/>
              </a:rPr>
              <a:t>Agregado de valor regional</a:t>
            </a:r>
          </a:p>
          <a:p>
            <a:pPr marL="265113" lvl="1" indent="0" algn="l" defTabSz="6223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S" sz="1400" b="1" kern="1200" dirty="0">
                <a:solidFill>
                  <a:srgbClr val="50535C"/>
                </a:solidFill>
                <a:effectLst/>
                <a:latin typeface="+mj-lt"/>
              </a:rPr>
              <a:t>Diversificación</a:t>
            </a:r>
            <a:r>
              <a:rPr lang="es-ES" sz="1400" kern="1200" dirty="0">
                <a:solidFill>
                  <a:srgbClr val="50535C"/>
                </a:solidFill>
                <a:effectLst/>
                <a:latin typeface="+mj-lt"/>
              </a:rPr>
              <a:t> de productos</a:t>
            </a:r>
          </a:p>
          <a:p>
            <a:pPr marL="265113" lvl="1" indent="0" algn="l" defTabSz="6223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S" sz="1400" b="1" kern="1200" dirty="0">
                <a:solidFill>
                  <a:srgbClr val="50535C"/>
                </a:solidFill>
                <a:effectLst/>
                <a:latin typeface="+mj-lt"/>
              </a:rPr>
              <a:t>Distribución justa </a:t>
            </a:r>
            <a:r>
              <a:rPr lang="es-ES" sz="1400" kern="1200" dirty="0">
                <a:solidFill>
                  <a:srgbClr val="50535C"/>
                </a:solidFill>
                <a:effectLst/>
                <a:latin typeface="+mj-lt"/>
              </a:rPr>
              <a:t>de la rentabilidad</a:t>
            </a:r>
          </a:p>
          <a:p>
            <a:pPr marL="57150" lvl="1" indent="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s-ES" sz="1100" kern="1200" dirty="0">
              <a:latin typeface="EncodeSans-SemiBold"/>
            </a:endParaRPr>
          </a:p>
        </p:txBody>
      </p:sp>
      <p:sp>
        <p:nvSpPr>
          <p:cNvPr id="15" name="Flecha: circular 14">
            <a:extLst>
              <a:ext uri="{FF2B5EF4-FFF2-40B4-BE49-F238E27FC236}">
                <a16:creationId xmlns:a16="http://schemas.microsoft.com/office/drawing/2014/main" id="{82655ADA-77A4-2E31-E86C-153ECADDFE74}"/>
              </a:ext>
            </a:extLst>
          </p:cNvPr>
          <p:cNvSpPr/>
          <p:nvPr/>
        </p:nvSpPr>
        <p:spPr>
          <a:xfrm>
            <a:off x="5546558" y="745659"/>
            <a:ext cx="4141379" cy="4141379"/>
          </a:xfrm>
          <a:prstGeom prst="circularArrow">
            <a:avLst>
              <a:gd name="adj1" fmla="val 1321"/>
              <a:gd name="adj2" fmla="val 128654"/>
              <a:gd name="adj3" fmla="val 19730058"/>
              <a:gd name="adj4" fmla="val 12511606"/>
              <a:gd name="adj5" fmla="val 2107"/>
            </a:avLst>
          </a:prstGeom>
          <a:ln w="76200">
            <a:solidFill>
              <a:srgbClr val="50535C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CB79190E-EA58-AEDF-88E9-10A0F989DA51}"/>
              </a:ext>
            </a:extLst>
          </p:cNvPr>
          <p:cNvSpPr/>
          <p:nvPr/>
        </p:nvSpPr>
        <p:spPr>
          <a:xfrm>
            <a:off x="3872670" y="2228170"/>
            <a:ext cx="3069550" cy="552768"/>
          </a:xfrm>
          <a:custGeom>
            <a:avLst/>
            <a:gdLst>
              <a:gd name="connsiteX0" fmla="*/ 0 w 2275757"/>
              <a:gd name="connsiteY0" fmla="*/ 42814 h 428139"/>
              <a:gd name="connsiteX1" fmla="*/ 42814 w 2275757"/>
              <a:gd name="connsiteY1" fmla="*/ 0 h 428139"/>
              <a:gd name="connsiteX2" fmla="*/ 2232943 w 2275757"/>
              <a:gd name="connsiteY2" fmla="*/ 0 h 428139"/>
              <a:gd name="connsiteX3" fmla="*/ 2275757 w 2275757"/>
              <a:gd name="connsiteY3" fmla="*/ 42814 h 428139"/>
              <a:gd name="connsiteX4" fmla="*/ 2275757 w 2275757"/>
              <a:gd name="connsiteY4" fmla="*/ 385325 h 428139"/>
              <a:gd name="connsiteX5" fmla="*/ 2232943 w 2275757"/>
              <a:gd name="connsiteY5" fmla="*/ 428139 h 428139"/>
              <a:gd name="connsiteX6" fmla="*/ 42814 w 2275757"/>
              <a:gd name="connsiteY6" fmla="*/ 428139 h 428139"/>
              <a:gd name="connsiteX7" fmla="*/ 0 w 2275757"/>
              <a:gd name="connsiteY7" fmla="*/ 385325 h 428139"/>
              <a:gd name="connsiteX8" fmla="*/ 0 w 2275757"/>
              <a:gd name="connsiteY8" fmla="*/ 42814 h 428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75757" h="428139">
                <a:moveTo>
                  <a:pt x="0" y="42814"/>
                </a:moveTo>
                <a:cubicBezTo>
                  <a:pt x="0" y="19168"/>
                  <a:pt x="19168" y="0"/>
                  <a:pt x="42814" y="0"/>
                </a:cubicBezTo>
                <a:lnTo>
                  <a:pt x="2232943" y="0"/>
                </a:lnTo>
                <a:cubicBezTo>
                  <a:pt x="2256589" y="0"/>
                  <a:pt x="2275757" y="19168"/>
                  <a:pt x="2275757" y="42814"/>
                </a:cubicBezTo>
                <a:lnTo>
                  <a:pt x="2275757" y="385325"/>
                </a:lnTo>
                <a:cubicBezTo>
                  <a:pt x="2275757" y="408971"/>
                  <a:pt x="2256589" y="428139"/>
                  <a:pt x="2232943" y="428139"/>
                </a:cubicBezTo>
                <a:lnTo>
                  <a:pt x="42814" y="428139"/>
                </a:lnTo>
                <a:cubicBezTo>
                  <a:pt x="19168" y="428139"/>
                  <a:pt x="0" y="408971"/>
                  <a:pt x="0" y="385325"/>
                </a:cubicBezTo>
                <a:lnTo>
                  <a:pt x="0" y="42814"/>
                </a:lnTo>
                <a:close/>
              </a:path>
            </a:pathLst>
          </a:custGeom>
          <a:solidFill>
            <a:srgbClr val="D7DF23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925" tIns="34130" rIns="44925" bIns="34130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200" b="1" kern="1200" dirty="0">
                <a:solidFill>
                  <a:srgbClr val="50535C"/>
                </a:solidFill>
                <a:latin typeface="+mj-lt"/>
              </a:rPr>
              <a:t>Escala regional</a:t>
            </a:r>
          </a:p>
        </p:txBody>
      </p:sp>
      <p:sp>
        <p:nvSpPr>
          <p:cNvPr id="17" name="Forma libre: forma 16">
            <a:extLst>
              <a:ext uri="{FF2B5EF4-FFF2-40B4-BE49-F238E27FC236}">
                <a16:creationId xmlns:a16="http://schemas.microsoft.com/office/drawing/2014/main" id="{A44F152B-A612-67D5-E38D-737DE17731E1}"/>
              </a:ext>
            </a:extLst>
          </p:cNvPr>
          <p:cNvSpPr/>
          <p:nvPr/>
        </p:nvSpPr>
        <p:spPr>
          <a:xfrm>
            <a:off x="7502283" y="1975159"/>
            <a:ext cx="2965996" cy="2401661"/>
          </a:xfrm>
          <a:custGeom>
            <a:avLst/>
            <a:gdLst>
              <a:gd name="connsiteX0" fmla="*/ 0 w 2549411"/>
              <a:gd name="connsiteY0" fmla="*/ 236276 h 2362759"/>
              <a:gd name="connsiteX1" fmla="*/ 236276 w 2549411"/>
              <a:gd name="connsiteY1" fmla="*/ 0 h 2362759"/>
              <a:gd name="connsiteX2" fmla="*/ 2313135 w 2549411"/>
              <a:gd name="connsiteY2" fmla="*/ 0 h 2362759"/>
              <a:gd name="connsiteX3" fmla="*/ 2549411 w 2549411"/>
              <a:gd name="connsiteY3" fmla="*/ 236276 h 2362759"/>
              <a:gd name="connsiteX4" fmla="*/ 2549411 w 2549411"/>
              <a:gd name="connsiteY4" fmla="*/ 2126483 h 2362759"/>
              <a:gd name="connsiteX5" fmla="*/ 2313135 w 2549411"/>
              <a:gd name="connsiteY5" fmla="*/ 2362759 h 2362759"/>
              <a:gd name="connsiteX6" fmla="*/ 236276 w 2549411"/>
              <a:gd name="connsiteY6" fmla="*/ 2362759 h 2362759"/>
              <a:gd name="connsiteX7" fmla="*/ 0 w 2549411"/>
              <a:gd name="connsiteY7" fmla="*/ 2126483 h 2362759"/>
              <a:gd name="connsiteX8" fmla="*/ 0 w 2549411"/>
              <a:gd name="connsiteY8" fmla="*/ 236276 h 2362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9411" h="2362759">
                <a:moveTo>
                  <a:pt x="0" y="236276"/>
                </a:moveTo>
                <a:cubicBezTo>
                  <a:pt x="0" y="105784"/>
                  <a:pt x="105784" y="0"/>
                  <a:pt x="236276" y="0"/>
                </a:cubicBezTo>
                <a:lnTo>
                  <a:pt x="2313135" y="0"/>
                </a:lnTo>
                <a:cubicBezTo>
                  <a:pt x="2443627" y="0"/>
                  <a:pt x="2549411" y="105784"/>
                  <a:pt x="2549411" y="236276"/>
                </a:cubicBezTo>
                <a:lnTo>
                  <a:pt x="2549411" y="2126483"/>
                </a:lnTo>
                <a:cubicBezTo>
                  <a:pt x="2549411" y="2256975"/>
                  <a:pt x="2443627" y="2362759"/>
                  <a:pt x="2313135" y="2362759"/>
                </a:cubicBezTo>
                <a:lnTo>
                  <a:pt x="236276" y="2362759"/>
                </a:lnTo>
                <a:cubicBezTo>
                  <a:pt x="105784" y="2362759"/>
                  <a:pt x="0" y="2256975"/>
                  <a:pt x="0" y="2126483"/>
                </a:cubicBezTo>
                <a:lnTo>
                  <a:pt x="0" y="236276"/>
                </a:lnTo>
                <a:close/>
              </a:path>
            </a:pathLst>
          </a:custGeom>
          <a:solidFill>
            <a:srgbClr val="50535C">
              <a:alpha val="20000"/>
            </a:srgbClr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8199" tIns="178199" rIns="178199" bIns="684505" numCol="1" spcCol="1270" anchor="t" anchorCtr="0">
            <a:noAutofit/>
          </a:bodyPr>
          <a:lstStyle/>
          <a:p>
            <a:pPr marL="114300" lvl="1" algn="l" defTabSz="6223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endParaRPr lang="es-ES" sz="500" kern="1200" dirty="0">
              <a:effectLst/>
              <a:latin typeface="+mj-lt"/>
            </a:endParaRPr>
          </a:p>
          <a:p>
            <a:pPr marL="114300" lvl="1" indent="6350" algn="l" defTabSz="6223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S" sz="1400" kern="1200" dirty="0">
                <a:solidFill>
                  <a:srgbClr val="50535C"/>
                </a:solidFill>
                <a:effectLst/>
                <a:latin typeface="+mj-lt"/>
              </a:rPr>
              <a:t>Normativa actualizada</a:t>
            </a:r>
          </a:p>
          <a:p>
            <a:pPr marL="114300" lvl="1" indent="6350" algn="l" defTabSz="6223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S" sz="1400" kern="1200" dirty="0">
                <a:solidFill>
                  <a:srgbClr val="50535C"/>
                </a:solidFill>
                <a:effectLst/>
                <a:latin typeface="+mj-lt"/>
              </a:rPr>
              <a:t>Mejora en sistemas y procesos</a:t>
            </a:r>
          </a:p>
          <a:p>
            <a:pPr marL="114300" lvl="1" indent="6350" algn="l" defTabSz="6223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S" sz="1400" kern="1200" dirty="0">
                <a:solidFill>
                  <a:srgbClr val="50535C"/>
                </a:solidFill>
                <a:effectLst/>
                <a:latin typeface="+mj-lt"/>
              </a:rPr>
              <a:t>Articulación institucional</a:t>
            </a:r>
          </a:p>
        </p:txBody>
      </p:sp>
      <p:sp>
        <p:nvSpPr>
          <p:cNvPr id="18" name="Forma libre: forma 17">
            <a:extLst>
              <a:ext uri="{FF2B5EF4-FFF2-40B4-BE49-F238E27FC236}">
                <a16:creationId xmlns:a16="http://schemas.microsoft.com/office/drawing/2014/main" id="{CD7F8FB4-5BBE-E65F-FBCF-4704774093DF}"/>
              </a:ext>
            </a:extLst>
          </p:cNvPr>
          <p:cNvSpPr/>
          <p:nvPr/>
        </p:nvSpPr>
        <p:spPr>
          <a:xfrm>
            <a:off x="7779878" y="3510363"/>
            <a:ext cx="2026315" cy="579421"/>
          </a:xfrm>
          <a:custGeom>
            <a:avLst/>
            <a:gdLst>
              <a:gd name="connsiteX0" fmla="*/ 0 w 1612683"/>
              <a:gd name="connsiteY0" fmla="*/ 42814 h 428139"/>
              <a:gd name="connsiteX1" fmla="*/ 42814 w 1612683"/>
              <a:gd name="connsiteY1" fmla="*/ 0 h 428139"/>
              <a:gd name="connsiteX2" fmla="*/ 1569869 w 1612683"/>
              <a:gd name="connsiteY2" fmla="*/ 0 h 428139"/>
              <a:gd name="connsiteX3" fmla="*/ 1612683 w 1612683"/>
              <a:gd name="connsiteY3" fmla="*/ 42814 h 428139"/>
              <a:gd name="connsiteX4" fmla="*/ 1612683 w 1612683"/>
              <a:gd name="connsiteY4" fmla="*/ 385325 h 428139"/>
              <a:gd name="connsiteX5" fmla="*/ 1569869 w 1612683"/>
              <a:gd name="connsiteY5" fmla="*/ 428139 h 428139"/>
              <a:gd name="connsiteX6" fmla="*/ 42814 w 1612683"/>
              <a:gd name="connsiteY6" fmla="*/ 428139 h 428139"/>
              <a:gd name="connsiteX7" fmla="*/ 0 w 1612683"/>
              <a:gd name="connsiteY7" fmla="*/ 385325 h 428139"/>
              <a:gd name="connsiteX8" fmla="*/ 0 w 1612683"/>
              <a:gd name="connsiteY8" fmla="*/ 42814 h 428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2683" h="428139">
                <a:moveTo>
                  <a:pt x="0" y="42814"/>
                </a:moveTo>
                <a:cubicBezTo>
                  <a:pt x="0" y="19168"/>
                  <a:pt x="19168" y="0"/>
                  <a:pt x="42814" y="0"/>
                </a:cubicBezTo>
                <a:lnTo>
                  <a:pt x="1569869" y="0"/>
                </a:lnTo>
                <a:cubicBezTo>
                  <a:pt x="1593515" y="0"/>
                  <a:pt x="1612683" y="19168"/>
                  <a:pt x="1612683" y="42814"/>
                </a:cubicBezTo>
                <a:lnTo>
                  <a:pt x="1612683" y="385325"/>
                </a:lnTo>
                <a:cubicBezTo>
                  <a:pt x="1612683" y="408971"/>
                  <a:pt x="1593515" y="428139"/>
                  <a:pt x="1569869" y="428139"/>
                </a:cubicBezTo>
                <a:lnTo>
                  <a:pt x="42814" y="428139"/>
                </a:lnTo>
                <a:cubicBezTo>
                  <a:pt x="19168" y="428139"/>
                  <a:pt x="0" y="408971"/>
                  <a:pt x="0" y="385325"/>
                </a:cubicBezTo>
                <a:lnTo>
                  <a:pt x="0" y="42814"/>
                </a:lnTo>
                <a:close/>
              </a:path>
            </a:pathLst>
          </a:custGeom>
          <a:solidFill>
            <a:srgbClr val="50B8B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925" tIns="34130" rIns="44925" bIns="34130" numCol="1" spcCol="1270" anchor="ctr" anchorCtr="0">
            <a:noAutofit/>
          </a:bodyPr>
          <a:lstStyle/>
          <a:p>
            <a:pPr marL="0" lvl="0" indent="0" algn="ctr" defTabSz="755650">
              <a:spcBef>
                <a:spcPct val="0"/>
              </a:spcBef>
              <a:spcAft>
                <a:spcPts val="0"/>
              </a:spcAft>
              <a:buNone/>
            </a:pPr>
            <a:r>
              <a:rPr lang="es-ES" sz="2200" b="1" kern="1200" dirty="0">
                <a:solidFill>
                  <a:srgbClr val="50535C"/>
                </a:solidFill>
                <a:latin typeface="+mj-lt"/>
              </a:rPr>
              <a:t>Escala nacional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04754DF2-9AB7-D6E4-5BA8-21CE33F7F841}"/>
              </a:ext>
            </a:extLst>
          </p:cNvPr>
          <p:cNvGrpSpPr/>
          <p:nvPr/>
        </p:nvGrpSpPr>
        <p:grpSpPr>
          <a:xfrm>
            <a:off x="9753537" y="3276047"/>
            <a:ext cx="2071268" cy="1753287"/>
            <a:chOff x="7786778" y="1120913"/>
            <a:chExt cx="1871662" cy="1584325"/>
          </a:xfrm>
        </p:grpSpPr>
        <p:sp>
          <p:nvSpPr>
            <p:cNvPr id="6" name="Estrella de 16 puntas 8">
              <a:extLst>
                <a:ext uri="{FF2B5EF4-FFF2-40B4-BE49-F238E27FC236}">
                  <a16:creationId xmlns:a16="http://schemas.microsoft.com/office/drawing/2014/main" id="{0E823689-79C9-BBBF-D6B5-EE98C9C58D9D}"/>
                </a:ext>
              </a:extLst>
            </p:cNvPr>
            <p:cNvSpPr/>
            <p:nvPr/>
          </p:nvSpPr>
          <p:spPr bwMode="auto">
            <a:xfrm>
              <a:off x="7786778" y="1120913"/>
              <a:ext cx="1871662" cy="1584325"/>
            </a:xfrm>
            <a:prstGeom prst="star16">
              <a:avLst/>
            </a:prstGeom>
            <a:solidFill>
              <a:srgbClr val="D7DF23"/>
            </a:solidFill>
            <a:ln w="47625">
              <a:noFill/>
            </a:ln>
            <a:effectLst>
              <a:innerShdw blurRad="127000">
                <a:schemeClr val="bg1">
                  <a:lumMod val="50000"/>
                </a:scheme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A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24A92C7B-D16D-6FCC-6239-6D863585F07A}"/>
                </a:ext>
              </a:extLst>
            </p:cNvPr>
            <p:cNvSpPr/>
            <p:nvPr/>
          </p:nvSpPr>
          <p:spPr bwMode="auto">
            <a:xfrm>
              <a:off x="8099477" y="1594440"/>
              <a:ext cx="1237328" cy="639668"/>
            </a:xfrm>
            <a:prstGeom prst="rect">
              <a:avLst/>
            </a:prstGeom>
            <a:noFill/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s-ES" sz="4000" b="1" dirty="0">
                  <a:ln w="22225">
                    <a:noFill/>
                    <a:prstDash val="solid"/>
                  </a:ln>
                  <a:solidFill>
                    <a:schemeClr val="bg1"/>
                  </a:solidFill>
                  <a:latin typeface="+mn-lt"/>
                </a:rPr>
                <a:t>DENP</a:t>
              </a:r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1F4FD8-5742-BF5A-2DC2-06921F4C8C89}"/>
              </a:ext>
            </a:extLst>
          </p:cNvPr>
          <p:cNvSpPr txBox="1"/>
          <p:nvPr/>
        </p:nvSpPr>
        <p:spPr>
          <a:xfrm>
            <a:off x="6242713" y="5936740"/>
            <a:ext cx="558209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sz="2800" b="1" dirty="0">
                <a:ln w="22225">
                  <a:noFill/>
                  <a:prstDash val="solid"/>
                </a:ln>
                <a:solidFill>
                  <a:srgbClr val="D7DF23"/>
                </a:solidFill>
              </a:rPr>
              <a:t>1 DENP por embarque</a:t>
            </a:r>
            <a:endParaRPr lang="es-AR" sz="2800" b="1" dirty="0">
              <a:ln w="22225">
                <a:noFill/>
                <a:prstDash val="solid"/>
              </a:ln>
              <a:solidFill>
                <a:srgbClr val="D7DF23"/>
              </a:solidFill>
            </a:endParaRPr>
          </a:p>
        </p:txBody>
      </p:sp>
      <p:sp>
        <p:nvSpPr>
          <p:cNvPr id="20" name="Flecha: cheurón 19">
            <a:extLst>
              <a:ext uri="{FF2B5EF4-FFF2-40B4-BE49-F238E27FC236}">
                <a16:creationId xmlns:a16="http://schemas.microsoft.com/office/drawing/2014/main" id="{A91FE492-8763-A186-A8C0-8422885FF34E}"/>
              </a:ext>
            </a:extLst>
          </p:cNvPr>
          <p:cNvSpPr/>
          <p:nvPr/>
        </p:nvSpPr>
        <p:spPr>
          <a:xfrm>
            <a:off x="4975930" y="5599604"/>
            <a:ext cx="1141256" cy="1258395"/>
          </a:xfrm>
          <a:prstGeom prst="chevron">
            <a:avLst/>
          </a:prstGeom>
          <a:solidFill>
            <a:srgbClr val="D7D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56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5739C68-5078-8BE6-1A64-DAE140CCB5B5}"/>
              </a:ext>
            </a:extLst>
          </p:cNvPr>
          <p:cNvSpPr/>
          <p:nvPr/>
        </p:nvSpPr>
        <p:spPr>
          <a:xfrm>
            <a:off x="4030579" y="4187029"/>
            <a:ext cx="8161422" cy="2670972"/>
          </a:xfrm>
          <a:prstGeom prst="rect">
            <a:avLst/>
          </a:prstGeom>
          <a:solidFill>
            <a:srgbClr val="C3C5C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2077F02-8B4A-1DBC-8304-B5877F03FC8E}"/>
              </a:ext>
            </a:extLst>
          </p:cNvPr>
          <p:cNvSpPr/>
          <p:nvPr/>
        </p:nvSpPr>
        <p:spPr>
          <a:xfrm>
            <a:off x="4030579" y="5184814"/>
            <a:ext cx="8161421" cy="485649"/>
          </a:xfrm>
          <a:prstGeom prst="rect">
            <a:avLst/>
          </a:prstGeom>
          <a:solidFill>
            <a:srgbClr val="CDD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04CB967-3A3E-6C47-74EA-9D3A421BAA82}"/>
              </a:ext>
            </a:extLst>
          </p:cNvPr>
          <p:cNvSpPr/>
          <p:nvPr/>
        </p:nvSpPr>
        <p:spPr>
          <a:xfrm>
            <a:off x="4030579" y="5773946"/>
            <a:ext cx="8161421" cy="485649"/>
          </a:xfrm>
          <a:prstGeom prst="rect">
            <a:avLst/>
          </a:prstGeom>
          <a:solidFill>
            <a:srgbClr val="CDD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CB86FA5F-734C-0DC6-8A28-156555958850}"/>
              </a:ext>
            </a:extLst>
          </p:cNvPr>
          <p:cNvSpPr/>
          <p:nvPr/>
        </p:nvSpPr>
        <p:spPr>
          <a:xfrm>
            <a:off x="0" y="0"/>
            <a:ext cx="4030579" cy="6858000"/>
          </a:xfrm>
          <a:prstGeom prst="rect">
            <a:avLst/>
          </a:prstGeom>
          <a:solidFill>
            <a:srgbClr val="505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68" name="Imagen 67">
            <a:extLst>
              <a:ext uri="{FF2B5EF4-FFF2-40B4-BE49-F238E27FC236}">
                <a16:creationId xmlns:a16="http://schemas.microsoft.com/office/drawing/2014/main" id="{3765B5F8-9547-A625-5591-8BF804578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6094" y="436534"/>
            <a:ext cx="427162" cy="2017974"/>
          </a:xfrm>
          <a:prstGeom prst="rect">
            <a:avLst/>
          </a:prstGeom>
        </p:spPr>
      </p:pic>
      <p:sp>
        <p:nvSpPr>
          <p:cNvPr id="18" name="Flecha: cheurón 17">
            <a:extLst>
              <a:ext uri="{FF2B5EF4-FFF2-40B4-BE49-F238E27FC236}">
                <a16:creationId xmlns:a16="http://schemas.microsoft.com/office/drawing/2014/main" id="{5C142C5D-1573-0104-B101-9AC0F5D56173}"/>
              </a:ext>
            </a:extLst>
          </p:cNvPr>
          <p:cNvSpPr/>
          <p:nvPr/>
        </p:nvSpPr>
        <p:spPr>
          <a:xfrm>
            <a:off x="1679668" y="3850186"/>
            <a:ext cx="787649" cy="868494"/>
          </a:xfrm>
          <a:prstGeom prst="chevron">
            <a:avLst/>
          </a:prstGeom>
          <a:solidFill>
            <a:srgbClr val="D7D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18CA1272-2514-AB04-6DF7-0EA85D2D2063}"/>
              </a:ext>
            </a:extLst>
          </p:cNvPr>
          <p:cNvSpPr txBox="1">
            <a:spLocks/>
          </p:cNvSpPr>
          <p:nvPr/>
        </p:nvSpPr>
        <p:spPr>
          <a:xfrm>
            <a:off x="660008" y="2469114"/>
            <a:ext cx="2826971" cy="10174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Roboto" panose="02000000000000000000" pitchFamily="2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6195" marR="5080" algn="l">
              <a:lnSpc>
                <a:spcPts val="3850"/>
              </a:lnSpc>
              <a:spcBef>
                <a:spcPts val="745"/>
              </a:spcBef>
            </a:pPr>
            <a:r>
              <a:rPr lang="es-MX" sz="3500" b="1" dirty="0">
                <a:solidFill>
                  <a:srgbClr val="D7DF23"/>
                </a:solidFill>
                <a:latin typeface="+mj-lt"/>
                <a:cs typeface="Arial" charset="0"/>
              </a:rPr>
              <a:t>Estadísticas de exportación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5FBE9FB-2573-5CED-C7FB-4FE5D6171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  <a14:imgEffect>
                      <a14:saturation sat="400000"/>
                    </a14:imgEffect>
                    <a14:imgEffect>
                      <a14:brightnessContrast bright="-9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748" y="436534"/>
            <a:ext cx="6053482" cy="3625363"/>
          </a:xfrm>
          <a:prstGeom prst="rect">
            <a:avLst/>
          </a:prstGeom>
          <a:noFill/>
          <a:effectLst>
            <a:innerShdw blurRad="63500">
              <a:schemeClr val="tx1">
                <a:lumMod val="50000"/>
                <a:lumOff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13">
            <a:extLst>
              <a:ext uri="{FF2B5EF4-FFF2-40B4-BE49-F238E27FC236}">
                <a16:creationId xmlns:a16="http://schemas.microsoft.com/office/drawing/2014/main" id="{796675D5-2632-8C38-3F73-27D4A0251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1551" y="4511669"/>
            <a:ext cx="6534543" cy="173188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6195" marR="5080">
              <a:lnSpc>
                <a:spcPts val="3850"/>
              </a:lnSpc>
              <a:spcBef>
                <a:spcPts val="745"/>
              </a:spcBef>
            </a:pPr>
            <a:r>
              <a:rPr lang="es-MX" altLang="es-AR" sz="2500" b="1" dirty="0">
                <a:solidFill>
                  <a:srgbClr val="50535C"/>
                </a:solidFill>
                <a:latin typeface="+mj-lt"/>
                <a:ea typeface="+mj-ea"/>
              </a:rPr>
              <a:t>Se está produciendo la sustitución desde</a:t>
            </a:r>
          </a:p>
          <a:p>
            <a:pPr marL="36195" marR="5080">
              <a:lnSpc>
                <a:spcPts val="3850"/>
              </a:lnSpc>
              <a:spcBef>
                <a:spcPts val="745"/>
              </a:spcBef>
            </a:pPr>
            <a:r>
              <a:rPr lang="es-MX" altLang="es-AR" sz="2500" b="1" u="sng" dirty="0">
                <a:solidFill>
                  <a:srgbClr val="50535C"/>
                </a:solidFill>
                <a:latin typeface="+mj-lt"/>
                <a:ea typeface="+mj-ea"/>
              </a:rPr>
              <a:t>Planes de Cambio de Uso del Suelo</a:t>
            </a:r>
            <a:r>
              <a:rPr lang="es-MX" altLang="es-AR" sz="2500" b="1" dirty="0">
                <a:solidFill>
                  <a:srgbClr val="50535C"/>
                </a:solidFill>
                <a:latin typeface="+mj-lt"/>
                <a:ea typeface="+mj-ea"/>
              </a:rPr>
              <a:t> a </a:t>
            </a:r>
          </a:p>
          <a:p>
            <a:pPr marL="36195" marR="5080">
              <a:lnSpc>
                <a:spcPts val="3850"/>
              </a:lnSpc>
              <a:spcBef>
                <a:spcPts val="745"/>
              </a:spcBef>
            </a:pPr>
            <a:r>
              <a:rPr lang="es-MX" altLang="es-AR" sz="2500" b="1" u="sng" dirty="0">
                <a:solidFill>
                  <a:srgbClr val="50535C"/>
                </a:solidFill>
                <a:latin typeface="+mj-lt"/>
                <a:ea typeface="+mj-ea"/>
              </a:rPr>
              <a:t>Planes de Manejo</a:t>
            </a:r>
            <a:r>
              <a:rPr lang="es-MX" altLang="es-AR" sz="2500" b="1" dirty="0">
                <a:solidFill>
                  <a:srgbClr val="50535C"/>
                </a:solidFill>
                <a:latin typeface="+mj-lt"/>
                <a:ea typeface="+mj-ea"/>
              </a:rPr>
              <a:t>.  </a:t>
            </a:r>
            <a:endParaRPr lang="es-AR" altLang="es-AR" sz="2500" b="1" dirty="0">
              <a:solidFill>
                <a:srgbClr val="50535C"/>
              </a:solidFill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26115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5739C68-5078-8BE6-1A64-DAE140CCB5B5}"/>
              </a:ext>
            </a:extLst>
          </p:cNvPr>
          <p:cNvSpPr/>
          <p:nvPr/>
        </p:nvSpPr>
        <p:spPr>
          <a:xfrm>
            <a:off x="3110444" y="2646947"/>
            <a:ext cx="9081556" cy="2017974"/>
          </a:xfrm>
          <a:prstGeom prst="rect">
            <a:avLst/>
          </a:prstGeom>
          <a:solidFill>
            <a:srgbClr val="CDD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CB86FA5F-734C-0DC6-8A28-156555958850}"/>
              </a:ext>
            </a:extLst>
          </p:cNvPr>
          <p:cNvSpPr/>
          <p:nvPr/>
        </p:nvSpPr>
        <p:spPr>
          <a:xfrm>
            <a:off x="0" y="0"/>
            <a:ext cx="4030579" cy="6858000"/>
          </a:xfrm>
          <a:prstGeom prst="rect">
            <a:avLst/>
          </a:prstGeom>
          <a:solidFill>
            <a:srgbClr val="505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68" name="Imagen 67">
            <a:extLst>
              <a:ext uri="{FF2B5EF4-FFF2-40B4-BE49-F238E27FC236}">
                <a16:creationId xmlns:a16="http://schemas.microsoft.com/office/drawing/2014/main" id="{3765B5F8-9547-A625-5591-8BF804578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6094" y="436534"/>
            <a:ext cx="427162" cy="2017974"/>
          </a:xfrm>
          <a:prstGeom prst="rect">
            <a:avLst/>
          </a:prstGeom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id="{81CB72F2-B682-5546-275A-135716E7F380}"/>
              </a:ext>
            </a:extLst>
          </p:cNvPr>
          <p:cNvSpPr txBox="1">
            <a:spLocks/>
          </p:cNvSpPr>
          <p:nvPr/>
        </p:nvSpPr>
        <p:spPr>
          <a:xfrm>
            <a:off x="930211" y="2454508"/>
            <a:ext cx="2190310" cy="10002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Roboto" panose="02000000000000000000" pitchFamily="2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6195" marR="5080" algn="l">
              <a:lnSpc>
                <a:spcPts val="3850"/>
              </a:lnSpc>
              <a:spcBef>
                <a:spcPts val="745"/>
              </a:spcBef>
            </a:pPr>
            <a:r>
              <a:rPr lang="es-MX" sz="3500" b="1" dirty="0">
                <a:solidFill>
                  <a:srgbClr val="D7DF23"/>
                </a:solidFill>
                <a:latin typeface="+mj-lt"/>
                <a:cs typeface="Arial" charset="0"/>
              </a:rPr>
              <a:t>Principales logros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B54D422-0835-EDA3-C550-E21A33C863BB}"/>
              </a:ext>
            </a:extLst>
          </p:cNvPr>
          <p:cNvSpPr/>
          <p:nvPr/>
        </p:nvSpPr>
        <p:spPr>
          <a:xfrm>
            <a:off x="4832472" y="920621"/>
            <a:ext cx="579348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MX" altLang="es-AR" sz="1600" dirty="0">
                <a:solidFill>
                  <a:srgbClr val="50535C"/>
                </a:solidFill>
                <a:latin typeface="+mj-lt"/>
                <a:ea typeface="+mj-ea"/>
                <a:cs typeface="EncodeSans-SemiBold"/>
              </a:rPr>
              <a:t>En vistas del cambio de origen de las exportaciones de los últimos años, la sostenibilidad del recurso  tiene mejores condiciones de ser alcanzada, a partir de que </a:t>
            </a:r>
            <a:r>
              <a:rPr lang="es-MX" altLang="es-AR" sz="1600" b="1" dirty="0">
                <a:solidFill>
                  <a:srgbClr val="50535C"/>
                </a:solidFill>
                <a:latin typeface="+mj-lt"/>
                <a:ea typeface="+mj-ea"/>
                <a:cs typeface="EncodeSans-SemiBold"/>
              </a:rPr>
              <a:t>la provisión de productos forestales se está volcando hacia Planes de Manejo Sostenibles, en lugar de provenir enteramente de Planes de Cambio de Uso del Suelo</a:t>
            </a:r>
            <a:r>
              <a:rPr lang="es-MX" altLang="es-AR" sz="1600" dirty="0">
                <a:solidFill>
                  <a:srgbClr val="50535C"/>
                </a:solidFill>
                <a:latin typeface="+mj-lt"/>
                <a:ea typeface="+mj-ea"/>
                <a:cs typeface="EncodeSans-SemiBold"/>
              </a:rPr>
              <a:t>, como en el pasado cercano.</a:t>
            </a:r>
          </a:p>
          <a:p>
            <a:pPr>
              <a:defRPr/>
            </a:pPr>
            <a:endParaRPr lang="es-MX" altLang="es-AR" sz="1600" dirty="0">
              <a:solidFill>
                <a:srgbClr val="50535C"/>
              </a:solidFill>
              <a:latin typeface="+mj-lt"/>
              <a:ea typeface="+mj-ea"/>
              <a:cs typeface="EncodeSans-SemiBold"/>
            </a:endParaRPr>
          </a:p>
          <a:p>
            <a:pPr>
              <a:defRPr/>
            </a:pPr>
            <a:endParaRPr lang="es-AR" altLang="es-AR" sz="1600" dirty="0">
              <a:solidFill>
                <a:srgbClr val="50535C"/>
              </a:solidFill>
              <a:latin typeface="+mj-lt"/>
              <a:ea typeface="+mj-ea"/>
              <a:cs typeface="EncodeSans-SemiBold"/>
            </a:endParaRPr>
          </a:p>
          <a:p>
            <a:pPr>
              <a:defRPr/>
            </a:pPr>
            <a:r>
              <a:rPr lang="es-AR" altLang="es-AR" sz="1600" dirty="0">
                <a:solidFill>
                  <a:srgbClr val="50535C"/>
                </a:solidFill>
                <a:latin typeface="+mj-lt"/>
                <a:ea typeface="+mj-ea"/>
                <a:cs typeface="EncodeSans-SemiBold"/>
              </a:rPr>
              <a:t>El enfoque adoptado para emitir el DENP por cada carga a exportar, en base a una verificación preliminar de los contenidos y procedimientos seguidos para la adjudicación del cupo y el seguimiento del aprovechamiento forestal, resultó dar más seguridades que la exportación a partir de un cupo determinado a nivel nacional. </a:t>
            </a:r>
          </a:p>
          <a:p>
            <a:pPr>
              <a:defRPr/>
            </a:pPr>
            <a:endParaRPr lang="es-AR" altLang="es-AR" sz="1600" dirty="0">
              <a:solidFill>
                <a:srgbClr val="50535C"/>
              </a:solidFill>
              <a:latin typeface="+mj-lt"/>
              <a:ea typeface="+mj-ea"/>
              <a:cs typeface="EncodeSans-SemiBold"/>
            </a:endParaRPr>
          </a:p>
          <a:p>
            <a:pPr>
              <a:defRPr/>
            </a:pPr>
            <a:endParaRPr lang="es-AR" altLang="es-AR" sz="1600" dirty="0">
              <a:solidFill>
                <a:srgbClr val="50535C"/>
              </a:solidFill>
              <a:latin typeface="+mj-lt"/>
              <a:ea typeface="+mj-ea"/>
              <a:cs typeface="EncodeSans-SemiBold"/>
            </a:endParaRPr>
          </a:p>
          <a:p>
            <a:pPr>
              <a:defRPr/>
            </a:pPr>
            <a:r>
              <a:rPr lang="es-MX" altLang="es-AR" sz="1600" b="1" dirty="0">
                <a:solidFill>
                  <a:srgbClr val="50535C"/>
                </a:solidFill>
                <a:latin typeface="+mj-lt"/>
                <a:ea typeface="+mj-ea"/>
                <a:cs typeface="EncodeSans-SemiBold"/>
              </a:rPr>
              <a:t>El Manejo Forestal Sostenible es una alternativa productiva para los bosques nativos que resulta viable y rentable</a:t>
            </a:r>
            <a:r>
              <a:rPr lang="es-MX" altLang="es-AR" sz="1600" dirty="0">
                <a:solidFill>
                  <a:srgbClr val="50535C"/>
                </a:solidFill>
                <a:latin typeface="+mj-lt"/>
                <a:ea typeface="+mj-ea"/>
                <a:cs typeface="EncodeSans-SemiBold"/>
              </a:rPr>
              <a:t>, al contrario de lo que el modelo de expansión agropecuaria sostiene como argumento para justificar la deforestación y el cambio de uso de los bosques.</a:t>
            </a:r>
          </a:p>
        </p:txBody>
      </p:sp>
      <p:sp>
        <p:nvSpPr>
          <p:cNvPr id="2" name="Flecha: cheurón 1">
            <a:extLst>
              <a:ext uri="{FF2B5EF4-FFF2-40B4-BE49-F238E27FC236}">
                <a16:creationId xmlns:a16="http://schemas.microsoft.com/office/drawing/2014/main" id="{545FFB2E-2494-13CE-001E-31372DE93346}"/>
              </a:ext>
            </a:extLst>
          </p:cNvPr>
          <p:cNvSpPr/>
          <p:nvPr/>
        </p:nvSpPr>
        <p:spPr>
          <a:xfrm>
            <a:off x="1679668" y="3850186"/>
            <a:ext cx="787649" cy="868494"/>
          </a:xfrm>
          <a:prstGeom prst="chevron">
            <a:avLst/>
          </a:prstGeom>
          <a:solidFill>
            <a:srgbClr val="D7D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709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B3A5FDCE-FAAD-E47B-513C-C1BE28685544}"/>
              </a:ext>
            </a:extLst>
          </p:cNvPr>
          <p:cNvSpPr/>
          <p:nvPr/>
        </p:nvSpPr>
        <p:spPr>
          <a:xfrm>
            <a:off x="3827362" y="1610812"/>
            <a:ext cx="8364638" cy="1090713"/>
          </a:xfrm>
          <a:prstGeom prst="rect">
            <a:avLst/>
          </a:prstGeom>
          <a:solidFill>
            <a:srgbClr val="D1D2D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Picture 2" descr="C:\Users\azconam\Desktop\DSC00201.JPG">
            <a:extLst>
              <a:ext uri="{FF2B5EF4-FFF2-40B4-BE49-F238E27FC236}">
                <a16:creationId xmlns:a16="http://schemas.microsoft.com/office/drawing/2014/main" id="{4D74A6A2-DB5D-4918-8928-C13F4B92C9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7" t="6477" r="8624" b="36855"/>
          <a:stretch/>
        </p:blipFill>
        <p:spPr bwMode="auto">
          <a:xfrm>
            <a:off x="7200008" y="4134177"/>
            <a:ext cx="5012730" cy="272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:\Users\azconam\Desktop\DSC00204.JPG">
            <a:extLst>
              <a:ext uri="{FF2B5EF4-FFF2-40B4-BE49-F238E27FC236}">
                <a16:creationId xmlns:a16="http://schemas.microsoft.com/office/drawing/2014/main" id="{E2752DAF-28D0-4EF1-5514-79050DF214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3" b="8282"/>
          <a:stretch/>
        </p:blipFill>
        <p:spPr bwMode="auto">
          <a:xfrm>
            <a:off x="3383192" y="4134177"/>
            <a:ext cx="4584846" cy="272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CB86FA5F-734C-0DC6-8A28-156555958850}"/>
              </a:ext>
            </a:extLst>
          </p:cNvPr>
          <p:cNvSpPr/>
          <p:nvPr/>
        </p:nvSpPr>
        <p:spPr>
          <a:xfrm>
            <a:off x="0" y="0"/>
            <a:ext cx="4030579" cy="6858000"/>
          </a:xfrm>
          <a:prstGeom prst="rect">
            <a:avLst/>
          </a:prstGeom>
          <a:solidFill>
            <a:srgbClr val="505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68" name="Imagen 67">
            <a:extLst>
              <a:ext uri="{FF2B5EF4-FFF2-40B4-BE49-F238E27FC236}">
                <a16:creationId xmlns:a16="http://schemas.microsoft.com/office/drawing/2014/main" id="{3765B5F8-9547-A625-5591-8BF804578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6094" y="436534"/>
            <a:ext cx="427162" cy="2017974"/>
          </a:xfrm>
          <a:prstGeom prst="rect">
            <a:avLst/>
          </a:prstGeom>
        </p:spPr>
      </p:pic>
      <p:sp>
        <p:nvSpPr>
          <p:cNvPr id="18" name="Flecha: cheurón 17">
            <a:extLst>
              <a:ext uri="{FF2B5EF4-FFF2-40B4-BE49-F238E27FC236}">
                <a16:creationId xmlns:a16="http://schemas.microsoft.com/office/drawing/2014/main" id="{5C142C5D-1573-0104-B101-9AC0F5D56173}"/>
              </a:ext>
            </a:extLst>
          </p:cNvPr>
          <p:cNvSpPr/>
          <p:nvPr/>
        </p:nvSpPr>
        <p:spPr>
          <a:xfrm>
            <a:off x="1679668" y="3850186"/>
            <a:ext cx="787649" cy="868494"/>
          </a:xfrm>
          <a:prstGeom prst="chevron">
            <a:avLst/>
          </a:prstGeom>
          <a:solidFill>
            <a:srgbClr val="D7D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F43F6F38-7FE1-180B-CA6C-0BD74EFCA756}"/>
              </a:ext>
            </a:extLst>
          </p:cNvPr>
          <p:cNvSpPr txBox="1">
            <a:spLocks/>
          </p:cNvSpPr>
          <p:nvPr/>
        </p:nvSpPr>
        <p:spPr>
          <a:xfrm>
            <a:off x="777143" y="2420046"/>
            <a:ext cx="2606050" cy="10002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Roboto" panose="02000000000000000000" pitchFamily="2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6195" marR="5080" algn="l">
              <a:lnSpc>
                <a:spcPts val="3850"/>
              </a:lnSpc>
              <a:spcBef>
                <a:spcPts val="745"/>
              </a:spcBef>
            </a:pPr>
            <a:r>
              <a:rPr lang="es-MX" sz="3500" b="1" dirty="0">
                <a:solidFill>
                  <a:srgbClr val="D7DF23"/>
                </a:solidFill>
                <a:latin typeface="+mj-lt"/>
                <a:cs typeface="Arial" charset="0"/>
              </a:rPr>
              <a:t>Lecciones aprendidas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26D1BA1-5F26-9794-06FE-C9AA49AFE71F}"/>
              </a:ext>
            </a:extLst>
          </p:cNvPr>
          <p:cNvSpPr txBox="1"/>
          <p:nvPr/>
        </p:nvSpPr>
        <p:spPr>
          <a:xfrm>
            <a:off x="4991993" y="810190"/>
            <a:ext cx="568783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100" b="1" dirty="0">
                <a:solidFill>
                  <a:srgbClr val="50535C"/>
                </a:solidFill>
                <a:latin typeface="+mj-lt"/>
              </a:rPr>
              <a:t>Diálogo entre todos los interesados (evitar la verticalidad)</a:t>
            </a:r>
          </a:p>
          <a:p>
            <a:endParaRPr lang="es-AR" sz="2100" b="1" dirty="0">
              <a:solidFill>
                <a:srgbClr val="50535C"/>
              </a:solidFill>
              <a:latin typeface="+mj-lt"/>
            </a:endParaRPr>
          </a:p>
          <a:p>
            <a:r>
              <a:rPr lang="es-AR" sz="2100" b="1" dirty="0">
                <a:solidFill>
                  <a:srgbClr val="50535C"/>
                </a:solidFill>
                <a:latin typeface="+mj-lt"/>
              </a:rPr>
              <a:t>Normativa flexible, basada en conocimiento científico-técnico validables y controlable</a:t>
            </a:r>
          </a:p>
          <a:p>
            <a:endParaRPr lang="es-AR" sz="2100" b="1" dirty="0">
              <a:solidFill>
                <a:srgbClr val="50535C"/>
              </a:solidFill>
              <a:latin typeface="+mj-lt"/>
            </a:endParaRPr>
          </a:p>
          <a:p>
            <a:r>
              <a:rPr lang="es-AR" sz="2100" b="1" dirty="0">
                <a:solidFill>
                  <a:srgbClr val="50535C"/>
                </a:solidFill>
                <a:latin typeface="+mj-lt"/>
              </a:rPr>
              <a:t>Contextualizar e integrar CITES al escenario nacional y realidad local</a:t>
            </a:r>
          </a:p>
          <a:p>
            <a:endParaRPr lang="es-AR" sz="2100" b="1" dirty="0">
              <a:solidFill>
                <a:srgbClr val="50535C"/>
              </a:solidFill>
            </a:endParaRPr>
          </a:p>
          <a:p>
            <a:endParaRPr lang="es-AR" sz="2100" b="1" dirty="0">
              <a:solidFill>
                <a:srgbClr val="50535C"/>
              </a:solidFill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2F440838-D6D1-6D42-975B-D40BA2BAB2F4}"/>
              </a:ext>
            </a:extLst>
          </p:cNvPr>
          <p:cNvSpPr/>
          <p:nvPr/>
        </p:nvSpPr>
        <p:spPr>
          <a:xfrm>
            <a:off x="4451473" y="883819"/>
            <a:ext cx="321776" cy="317941"/>
          </a:xfrm>
          <a:prstGeom prst="ellipse">
            <a:avLst/>
          </a:prstGeom>
          <a:solidFill>
            <a:srgbClr val="D7DF23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86E0B08-307C-82AC-893D-B2FCB95BBB3E}"/>
              </a:ext>
            </a:extLst>
          </p:cNvPr>
          <p:cNvSpPr/>
          <p:nvPr/>
        </p:nvSpPr>
        <p:spPr>
          <a:xfrm>
            <a:off x="4451473" y="1860883"/>
            <a:ext cx="321776" cy="317941"/>
          </a:xfrm>
          <a:prstGeom prst="ellipse">
            <a:avLst/>
          </a:prstGeom>
          <a:solidFill>
            <a:srgbClr val="D7DF23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8036591-DD81-CAB1-E971-A2A3A8D3E2F0}"/>
              </a:ext>
            </a:extLst>
          </p:cNvPr>
          <p:cNvSpPr/>
          <p:nvPr/>
        </p:nvSpPr>
        <p:spPr>
          <a:xfrm>
            <a:off x="4451473" y="2809758"/>
            <a:ext cx="321776" cy="317941"/>
          </a:xfrm>
          <a:prstGeom prst="ellipse">
            <a:avLst/>
          </a:prstGeom>
          <a:solidFill>
            <a:srgbClr val="D7DF23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7855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id="{AB99CA50-026F-08BA-02BD-02F900E9E543}"/>
              </a:ext>
            </a:extLst>
          </p:cNvPr>
          <p:cNvSpPr/>
          <p:nvPr/>
        </p:nvSpPr>
        <p:spPr>
          <a:xfrm>
            <a:off x="3958754" y="1115310"/>
            <a:ext cx="8233246" cy="655312"/>
          </a:xfrm>
          <a:prstGeom prst="rect">
            <a:avLst/>
          </a:prstGeom>
          <a:solidFill>
            <a:srgbClr val="50535C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7961E260-A9D4-23B0-690B-9653D5C0676D}"/>
              </a:ext>
            </a:extLst>
          </p:cNvPr>
          <p:cNvSpPr/>
          <p:nvPr/>
        </p:nvSpPr>
        <p:spPr>
          <a:xfrm>
            <a:off x="3958754" y="2683202"/>
            <a:ext cx="8233246" cy="887643"/>
          </a:xfrm>
          <a:prstGeom prst="rect">
            <a:avLst/>
          </a:prstGeom>
          <a:solidFill>
            <a:srgbClr val="50535C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1397DE53-B877-8C56-3011-E81636D411FA}"/>
              </a:ext>
            </a:extLst>
          </p:cNvPr>
          <p:cNvSpPr/>
          <p:nvPr/>
        </p:nvSpPr>
        <p:spPr>
          <a:xfrm>
            <a:off x="3958754" y="4189044"/>
            <a:ext cx="8233246" cy="655312"/>
          </a:xfrm>
          <a:prstGeom prst="rect">
            <a:avLst/>
          </a:prstGeom>
          <a:solidFill>
            <a:srgbClr val="50535C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124A814-B742-DCB7-0EA7-F48D5294E339}"/>
              </a:ext>
            </a:extLst>
          </p:cNvPr>
          <p:cNvSpPr/>
          <p:nvPr/>
        </p:nvSpPr>
        <p:spPr>
          <a:xfrm>
            <a:off x="4712678" y="5682106"/>
            <a:ext cx="7479322" cy="1175892"/>
          </a:xfrm>
          <a:prstGeom prst="rect">
            <a:avLst/>
          </a:prstGeom>
          <a:solidFill>
            <a:srgbClr val="505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5" name="Flecha: cheurón 14">
            <a:extLst>
              <a:ext uri="{FF2B5EF4-FFF2-40B4-BE49-F238E27FC236}">
                <a16:creationId xmlns:a16="http://schemas.microsoft.com/office/drawing/2014/main" id="{FC592B7A-EF3B-5984-4F70-F190BB756D63}"/>
              </a:ext>
            </a:extLst>
          </p:cNvPr>
          <p:cNvSpPr/>
          <p:nvPr/>
        </p:nvSpPr>
        <p:spPr>
          <a:xfrm>
            <a:off x="4179272" y="5682105"/>
            <a:ext cx="1076325" cy="1186799"/>
          </a:xfrm>
          <a:prstGeom prst="chevron">
            <a:avLst/>
          </a:prstGeom>
          <a:solidFill>
            <a:srgbClr val="D7D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9BD00E8-876F-2775-4124-4EDF1505D540}"/>
              </a:ext>
            </a:extLst>
          </p:cNvPr>
          <p:cNvSpPr txBox="1"/>
          <p:nvPr/>
        </p:nvSpPr>
        <p:spPr>
          <a:xfrm>
            <a:off x="5266600" y="6030427"/>
            <a:ext cx="69635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800" b="1" dirty="0">
                <a:ln w="22225">
                  <a:noFill/>
                  <a:prstDash val="solid"/>
                </a:ln>
                <a:solidFill>
                  <a:srgbClr val="D7DF23"/>
                </a:solidFill>
              </a:rPr>
              <a:t>Trabajar en Manejo Forestal Sostenible!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2E45B81-3E26-931D-7A49-91FDFC6FA166}"/>
              </a:ext>
            </a:extLst>
          </p:cNvPr>
          <p:cNvSpPr/>
          <p:nvPr/>
        </p:nvSpPr>
        <p:spPr>
          <a:xfrm>
            <a:off x="0" y="0"/>
            <a:ext cx="4030579" cy="6858000"/>
          </a:xfrm>
          <a:prstGeom prst="rect">
            <a:avLst/>
          </a:prstGeom>
          <a:solidFill>
            <a:srgbClr val="D7D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9E95C3DB-CCC5-9B67-85D5-3589F5FFE1C5}"/>
              </a:ext>
            </a:extLst>
          </p:cNvPr>
          <p:cNvSpPr txBox="1">
            <a:spLocks/>
          </p:cNvSpPr>
          <p:nvPr/>
        </p:nvSpPr>
        <p:spPr>
          <a:xfrm>
            <a:off x="970648" y="2949677"/>
            <a:ext cx="2250333" cy="5105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Roboto" panose="02000000000000000000" pitchFamily="2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6195" marR="5080" algn="l">
              <a:lnSpc>
                <a:spcPts val="3850"/>
              </a:lnSpc>
              <a:spcBef>
                <a:spcPts val="745"/>
              </a:spcBef>
            </a:pPr>
            <a:r>
              <a:rPr lang="es-MX" sz="4000" b="1" dirty="0">
                <a:solidFill>
                  <a:srgbClr val="50535C"/>
                </a:solidFill>
                <a:latin typeface="+mj-lt"/>
                <a:cs typeface="Arial" charset="0"/>
              </a:rPr>
              <a:t>Desafíos</a:t>
            </a:r>
          </a:p>
        </p:txBody>
      </p:sp>
      <p:sp>
        <p:nvSpPr>
          <p:cNvPr id="8" name="Flecha: cheurón 7">
            <a:extLst>
              <a:ext uri="{FF2B5EF4-FFF2-40B4-BE49-F238E27FC236}">
                <a16:creationId xmlns:a16="http://schemas.microsoft.com/office/drawing/2014/main" id="{A25AE8C7-292B-3C69-9D36-FD251ACFF90E}"/>
              </a:ext>
            </a:extLst>
          </p:cNvPr>
          <p:cNvSpPr/>
          <p:nvPr/>
        </p:nvSpPr>
        <p:spPr>
          <a:xfrm>
            <a:off x="1679668" y="3850186"/>
            <a:ext cx="787649" cy="868494"/>
          </a:xfrm>
          <a:prstGeom prst="chevron">
            <a:avLst/>
          </a:prstGeom>
          <a:solidFill>
            <a:srgbClr val="505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50535C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407F341-441A-3A8D-E84F-52B6B75D21E5}"/>
              </a:ext>
            </a:extLst>
          </p:cNvPr>
          <p:cNvSpPr txBox="1"/>
          <p:nvPr/>
        </p:nvSpPr>
        <p:spPr>
          <a:xfrm>
            <a:off x="4648982" y="23436"/>
            <a:ext cx="641952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000" dirty="0">
              <a:solidFill>
                <a:srgbClr val="50535C"/>
              </a:solidFill>
              <a:latin typeface="+mj-lt"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rgbClr val="50535C"/>
                </a:solidFill>
                <a:latin typeface="+mj-lt"/>
              </a:rPr>
              <a:t>Ajustar los modelos silvícolas a diferentes tipos de bosque y calidades de sitio</a:t>
            </a:r>
          </a:p>
          <a:p>
            <a:endParaRPr lang="es-AR" sz="2000" dirty="0">
              <a:solidFill>
                <a:srgbClr val="50535C"/>
              </a:solidFill>
              <a:latin typeface="+mj-lt"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rgbClr val="50535C"/>
                </a:solidFill>
                <a:latin typeface="+mj-lt"/>
              </a:rPr>
              <a:t>Incorporar </a:t>
            </a:r>
            <a:r>
              <a:rPr lang="es-AR" sz="2000" b="1" dirty="0">
                <a:solidFill>
                  <a:srgbClr val="50535C"/>
                </a:solidFill>
                <a:latin typeface="+mj-lt"/>
              </a:rPr>
              <a:t>tecnología de trazabilidad </a:t>
            </a:r>
            <a:r>
              <a:rPr lang="es-AR" sz="2000" dirty="0">
                <a:solidFill>
                  <a:srgbClr val="50535C"/>
                </a:solidFill>
                <a:latin typeface="+mj-lt"/>
              </a:rPr>
              <a:t>de productos.</a:t>
            </a:r>
          </a:p>
          <a:p>
            <a:pPr indent="-342900">
              <a:buFont typeface="Arial" panose="020B0604020202020204" pitchFamily="34" charset="0"/>
              <a:buChar char="•"/>
            </a:pPr>
            <a:endParaRPr lang="es-AR" sz="2000" dirty="0">
              <a:solidFill>
                <a:srgbClr val="50535C"/>
              </a:solidFill>
              <a:latin typeface="+mj-lt"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rgbClr val="50535C"/>
                </a:solidFill>
                <a:latin typeface="+mj-lt"/>
              </a:rPr>
              <a:t>Ampliar “modelo palo santo” al resto del bosque y a otros tipos de bosque.</a:t>
            </a:r>
          </a:p>
          <a:p>
            <a:pPr indent="-342900">
              <a:buFont typeface="Arial" panose="020B0604020202020204" pitchFamily="34" charset="0"/>
              <a:buChar char="•"/>
            </a:pPr>
            <a:endParaRPr lang="es-AR" sz="2000" dirty="0">
              <a:solidFill>
                <a:srgbClr val="50535C"/>
              </a:solidFill>
              <a:latin typeface="+mj-lt"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rgbClr val="50535C"/>
                </a:solidFill>
                <a:latin typeface="+mj-lt"/>
              </a:rPr>
              <a:t>Monitorear la sostenibilidad de las intervenciones, especialmente la regeneración.</a:t>
            </a:r>
          </a:p>
          <a:p>
            <a:pPr indent="-342900">
              <a:buFont typeface="Arial" panose="020B0604020202020204" pitchFamily="34" charset="0"/>
              <a:buChar char="•"/>
            </a:pPr>
            <a:endParaRPr lang="es-AR" sz="2000" dirty="0">
              <a:solidFill>
                <a:srgbClr val="50535C"/>
              </a:solidFill>
              <a:latin typeface="+mj-lt"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rgbClr val="50535C"/>
                </a:solidFill>
                <a:latin typeface="+mj-lt"/>
              </a:rPr>
              <a:t>Mejorar la distribución de los ingresos.</a:t>
            </a:r>
          </a:p>
          <a:p>
            <a:pPr indent="-342900">
              <a:buFont typeface="Arial" panose="020B0604020202020204" pitchFamily="34" charset="0"/>
              <a:buChar char="•"/>
            </a:pPr>
            <a:endParaRPr lang="es-AR" sz="2000" dirty="0">
              <a:solidFill>
                <a:srgbClr val="50535C"/>
              </a:solidFill>
              <a:latin typeface="+mj-lt"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rgbClr val="50535C"/>
                </a:solidFill>
                <a:latin typeface="+mj-lt"/>
              </a:rPr>
              <a:t>Dar </a:t>
            </a:r>
            <a:r>
              <a:rPr lang="es-AR" sz="2000" b="1" dirty="0">
                <a:solidFill>
                  <a:srgbClr val="50535C"/>
                </a:solidFill>
                <a:latin typeface="+mj-lt"/>
              </a:rPr>
              <a:t>mayor valor agregado </a:t>
            </a:r>
            <a:r>
              <a:rPr lang="es-AR" sz="2000" dirty="0">
                <a:solidFill>
                  <a:srgbClr val="50535C"/>
                </a:solidFill>
                <a:latin typeface="+mj-lt"/>
              </a:rPr>
              <a:t>a los productos.</a:t>
            </a:r>
            <a:endParaRPr lang="es-AR" sz="2000" dirty="0">
              <a:solidFill>
                <a:srgbClr val="50535C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AEF1AB5-1CC1-F959-DA17-7382E8AC316F}"/>
              </a:ext>
            </a:extLst>
          </p:cNvPr>
          <p:cNvSpPr txBox="1"/>
          <p:nvPr/>
        </p:nvSpPr>
        <p:spPr>
          <a:xfrm>
            <a:off x="4648982" y="4997723"/>
            <a:ext cx="54475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42900">
              <a:buFont typeface="Arial" panose="020B0604020202020204" pitchFamily="34" charset="0"/>
              <a:buChar char="•"/>
            </a:pPr>
            <a:r>
              <a:rPr lang="es-AR" sz="2600" b="1" dirty="0">
                <a:solidFill>
                  <a:srgbClr val="50535C"/>
                </a:solidFill>
                <a:latin typeface="+mj-lt"/>
              </a:rPr>
              <a:t>Todo lo anterior, se resume en…</a:t>
            </a:r>
            <a:endParaRPr lang="es-AR" sz="2600" b="1" dirty="0">
              <a:solidFill>
                <a:srgbClr val="50535C"/>
              </a:solidFill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13ACB19D-52F9-634D-2B6D-E8C917B05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6094" y="436534"/>
            <a:ext cx="427162" cy="201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657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8" y="0"/>
            <a:ext cx="12191143" cy="68575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5" name="Google Shape;225;p10"/>
          <p:cNvGrpSpPr/>
          <p:nvPr/>
        </p:nvGrpSpPr>
        <p:grpSpPr>
          <a:xfrm>
            <a:off x="377227" y="5702543"/>
            <a:ext cx="207550" cy="207550"/>
            <a:chOff x="621370" y="9403916"/>
            <a:chExt cx="342265" cy="342265"/>
          </a:xfrm>
        </p:grpSpPr>
        <p:sp>
          <p:nvSpPr>
            <p:cNvPr id="226" name="Google Shape;226;p10"/>
            <p:cNvSpPr/>
            <p:nvPr/>
          </p:nvSpPr>
          <p:spPr>
            <a:xfrm>
              <a:off x="621370" y="9403916"/>
              <a:ext cx="342265" cy="342265"/>
            </a:xfrm>
            <a:custGeom>
              <a:avLst/>
              <a:gdLst/>
              <a:ahLst/>
              <a:cxnLst/>
              <a:rect l="l" t="t" r="r" b="b"/>
              <a:pathLst>
                <a:path w="342265" h="342265" extrusionOk="0">
                  <a:moveTo>
                    <a:pt x="263887" y="0"/>
                  </a:moveTo>
                  <a:lnTo>
                    <a:pt x="77840" y="0"/>
                  </a:lnTo>
                  <a:lnTo>
                    <a:pt x="47522" y="6104"/>
                  </a:lnTo>
                  <a:lnTo>
                    <a:pt x="22782" y="22755"/>
                  </a:lnTo>
                  <a:lnTo>
                    <a:pt x="6110" y="47460"/>
                  </a:lnTo>
                  <a:lnTo>
                    <a:pt x="0" y="77725"/>
                  </a:lnTo>
                  <a:lnTo>
                    <a:pt x="0" y="263960"/>
                  </a:lnTo>
                  <a:lnTo>
                    <a:pt x="6110" y="294231"/>
                  </a:lnTo>
                  <a:lnTo>
                    <a:pt x="22782" y="318939"/>
                  </a:lnTo>
                  <a:lnTo>
                    <a:pt x="47522" y="335591"/>
                  </a:lnTo>
                  <a:lnTo>
                    <a:pt x="77840" y="341696"/>
                  </a:lnTo>
                  <a:lnTo>
                    <a:pt x="263887" y="341696"/>
                  </a:lnTo>
                  <a:lnTo>
                    <a:pt x="294150" y="335591"/>
                  </a:lnTo>
                  <a:lnTo>
                    <a:pt x="318881" y="318939"/>
                  </a:lnTo>
                  <a:lnTo>
                    <a:pt x="335565" y="294231"/>
                  </a:lnTo>
                  <a:lnTo>
                    <a:pt x="338838" y="278043"/>
                  </a:lnTo>
                  <a:lnTo>
                    <a:pt x="170842" y="278043"/>
                  </a:lnTo>
                  <a:lnTo>
                    <a:pt x="129201" y="269600"/>
                  </a:lnTo>
                  <a:lnTo>
                    <a:pt x="95158" y="246603"/>
                  </a:lnTo>
                  <a:lnTo>
                    <a:pt x="72186" y="212555"/>
                  </a:lnTo>
                  <a:lnTo>
                    <a:pt x="63757" y="170958"/>
                  </a:lnTo>
                  <a:lnTo>
                    <a:pt x="72186" y="129310"/>
                  </a:lnTo>
                  <a:lnTo>
                    <a:pt x="95158" y="95294"/>
                  </a:lnTo>
                  <a:lnTo>
                    <a:pt x="129201" y="72357"/>
                  </a:lnTo>
                  <a:lnTo>
                    <a:pt x="170842" y="63945"/>
                  </a:lnTo>
                  <a:lnTo>
                    <a:pt x="255395" y="63945"/>
                  </a:lnTo>
                  <a:lnTo>
                    <a:pt x="255395" y="52417"/>
                  </a:lnTo>
                  <a:lnTo>
                    <a:pt x="258243" y="45370"/>
                  </a:lnTo>
                  <a:lnTo>
                    <a:pt x="268368" y="35475"/>
                  </a:lnTo>
                  <a:lnTo>
                    <a:pt x="275300" y="32543"/>
                  </a:lnTo>
                  <a:lnTo>
                    <a:pt x="325491" y="32543"/>
                  </a:lnTo>
                  <a:lnTo>
                    <a:pt x="318881" y="22755"/>
                  </a:lnTo>
                  <a:lnTo>
                    <a:pt x="294150" y="6104"/>
                  </a:lnTo>
                  <a:lnTo>
                    <a:pt x="263887" y="0"/>
                  </a:lnTo>
                  <a:close/>
                </a:path>
                <a:path w="342265" h="342265" extrusionOk="0">
                  <a:moveTo>
                    <a:pt x="255395" y="63945"/>
                  </a:moveTo>
                  <a:lnTo>
                    <a:pt x="170842" y="63945"/>
                  </a:lnTo>
                  <a:lnTo>
                    <a:pt x="212442" y="72357"/>
                  </a:lnTo>
                  <a:lnTo>
                    <a:pt x="246463" y="95294"/>
                  </a:lnTo>
                  <a:lnTo>
                    <a:pt x="269427" y="129310"/>
                  </a:lnTo>
                  <a:lnTo>
                    <a:pt x="277855" y="170958"/>
                  </a:lnTo>
                  <a:lnTo>
                    <a:pt x="269427" y="212555"/>
                  </a:lnTo>
                  <a:lnTo>
                    <a:pt x="246463" y="246603"/>
                  </a:lnTo>
                  <a:lnTo>
                    <a:pt x="212442" y="269600"/>
                  </a:lnTo>
                  <a:lnTo>
                    <a:pt x="170842" y="278043"/>
                  </a:lnTo>
                  <a:lnTo>
                    <a:pt x="338838" y="278043"/>
                  </a:lnTo>
                  <a:lnTo>
                    <a:pt x="341685" y="263960"/>
                  </a:lnTo>
                  <a:lnTo>
                    <a:pt x="341685" y="86667"/>
                  </a:lnTo>
                  <a:lnTo>
                    <a:pt x="275300" y="86667"/>
                  </a:lnTo>
                  <a:lnTo>
                    <a:pt x="268368" y="83735"/>
                  </a:lnTo>
                  <a:lnTo>
                    <a:pt x="263248" y="78730"/>
                  </a:lnTo>
                  <a:lnTo>
                    <a:pt x="258243" y="73652"/>
                  </a:lnTo>
                  <a:lnTo>
                    <a:pt x="255395" y="66793"/>
                  </a:lnTo>
                  <a:lnTo>
                    <a:pt x="255395" y="63945"/>
                  </a:lnTo>
                  <a:close/>
                </a:path>
                <a:path w="342265" h="342265" extrusionOk="0">
                  <a:moveTo>
                    <a:pt x="325491" y="32543"/>
                  </a:moveTo>
                  <a:lnTo>
                    <a:pt x="289457" y="32543"/>
                  </a:lnTo>
                  <a:lnTo>
                    <a:pt x="296504" y="35475"/>
                  </a:lnTo>
                  <a:lnTo>
                    <a:pt x="301509" y="40480"/>
                  </a:lnTo>
                  <a:lnTo>
                    <a:pt x="306514" y="45370"/>
                  </a:lnTo>
                  <a:lnTo>
                    <a:pt x="309477" y="52417"/>
                  </a:lnTo>
                  <a:lnTo>
                    <a:pt x="309477" y="66793"/>
                  </a:lnTo>
                  <a:lnTo>
                    <a:pt x="306514" y="73652"/>
                  </a:lnTo>
                  <a:lnTo>
                    <a:pt x="301509" y="78730"/>
                  </a:lnTo>
                  <a:lnTo>
                    <a:pt x="296504" y="83735"/>
                  </a:lnTo>
                  <a:lnTo>
                    <a:pt x="289457" y="86667"/>
                  </a:lnTo>
                  <a:lnTo>
                    <a:pt x="341685" y="86667"/>
                  </a:lnTo>
                  <a:lnTo>
                    <a:pt x="341685" y="77725"/>
                  </a:lnTo>
                  <a:lnTo>
                    <a:pt x="335565" y="47460"/>
                  </a:lnTo>
                  <a:lnTo>
                    <a:pt x="325491" y="32543"/>
                  </a:lnTo>
                  <a:close/>
                </a:path>
              </a:pathLst>
            </a:custGeom>
            <a:solidFill>
              <a:srgbClr val="FFFFFF">
                <a:alpha val="45882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092"/>
            </a:p>
          </p:txBody>
        </p:sp>
        <p:pic>
          <p:nvPicPr>
            <p:cNvPr id="227" name="Google Shape;227;p1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22057" y="9504684"/>
              <a:ext cx="140330" cy="14034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8" name="Google Shape;228;p10"/>
          <p:cNvSpPr/>
          <p:nvPr/>
        </p:nvSpPr>
        <p:spPr>
          <a:xfrm>
            <a:off x="425100" y="6025711"/>
            <a:ext cx="111669" cy="234119"/>
          </a:xfrm>
          <a:custGeom>
            <a:avLst/>
            <a:gdLst/>
            <a:ahLst/>
            <a:cxnLst/>
            <a:rect l="l" t="t" r="r" b="b"/>
            <a:pathLst>
              <a:path w="184150" h="386079" extrusionOk="0">
                <a:moveTo>
                  <a:pt x="183931" y="0"/>
                </a:moveTo>
                <a:lnTo>
                  <a:pt x="122949" y="0"/>
                </a:lnTo>
                <a:lnTo>
                  <a:pt x="82246" y="7744"/>
                </a:lnTo>
                <a:lnTo>
                  <a:pt x="57283" y="26221"/>
                </a:lnTo>
                <a:lnTo>
                  <a:pt x="44740" y="53058"/>
                </a:lnTo>
                <a:lnTo>
                  <a:pt x="41297" y="85882"/>
                </a:lnTo>
                <a:lnTo>
                  <a:pt x="41297" y="124959"/>
                </a:lnTo>
                <a:lnTo>
                  <a:pt x="0" y="124959"/>
                </a:lnTo>
                <a:lnTo>
                  <a:pt x="0" y="194308"/>
                </a:lnTo>
                <a:lnTo>
                  <a:pt x="41297" y="194308"/>
                </a:lnTo>
                <a:lnTo>
                  <a:pt x="41297" y="385988"/>
                </a:lnTo>
                <a:lnTo>
                  <a:pt x="122949" y="385988"/>
                </a:lnTo>
                <a:lnTo>
                  <a:pt x="122949" y="194308"/>
                </a:lnTo>
                <a:lnTo>
                  <a:pt x="176664" y="194308"/>
                </a:lnTo>
                <a:lnTo>
                  <a:pt x="183931" y="124959"/>
                </a:lnTo>
                <a:lnTo>
                  <a:pt x="122949" y="124959"/>
                </a:lnTo>
                <a:lnTo>
                  <a:pt x="122949" y="85882"/>
                </a:lnTo>
                <a:lnTo>
                  <a:pt x="123958" y="77926"/>
                </a:lnTo>
                <a:lnTo>
                  <a:pt x="127268" y="71664"/>
                </a:lnTo>
                <a:lnTo>
                  <a:pt x="133303" y="67563"/>
                </a:lnTo>
                <a:lnTo>
                  <a:pt x="142487" y="66092"/>
                </a:lnTo>
                <a:lnTo>
                  <a:pt x="183931" y="66092"/>
                </a:lnTo>
                <a:lnTo>
                  <a:pt x="183931" y="0"/>
                </a:lnTo>
                <a:close/>
              </a:path>
            </a:pathLst>
          </a:custGeom>
          <a:solidFill>
            <a:srgbClr val="FFFFFF">
              <a:alpha val="45882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1092"/>
          </a:p>
        </p:txBody>
      </p:sp>
      <p:sp>
        <p:nvSpPr>
          <p:cNvPr id="229" name="Google Shape;229;p10"/>
          <p:cNvSpPr/>
          <p:nvPr/>
        </p:nvSpPr>
        <p:spPr>
          <a:xfrm>
            <a:off x="363241" y="5398881"/>
            <a:ext cx="245286" cy="199463"/>
          </a:xfrm>
          <a:custGeom>
            <a:avLst/>
            <a:gdLst/>
            <a:ahLst/>
            <a:cxnLst/>
            <a:rect l="l" t="t" r="r" b="b"/>
            <a:pathLst>
              <a:path w="404494" h="328929" extrusionOk="0">
                <a:moveTo>
                  <a:pt x="279865" y="0"/>
                </a:moveTo>
                <a:lnTo>
                  <a:pt x="247572" y="6511"/>
                </a:lnTo>
                <a:lnTo>
                  <a:pt x="221202" y="24271"/>
                </a:lnTo>
                <a:lnTo>
                  <a:pt x="203424" y="50614"/>
                </a:lnTo>
                <a:lnTo>
                  <a:pt x="196904" y="82877"/>
                </a:lnTo>
                <a:lnTo>
                  <a:pt x="196904" y="89369"/>
                </a:lnTo>
                <a:lnTo>
                  <a:pt x="197606" y="95703"/>
                </a:lnTo>
                <a:lnTo>
                  <a:pt x="199051" y="101787"/>
                </a:lnTo>
                <a:lnTo>
                  <a:pt x="149023" y="93849"/>
                </a:lnTo>
                <a:lnTo>
                  <a:pt x="103081" y="75981"/>
                </a:lnTo>
                <a:lnTo>
                  <a:pt x="62396" y="49349"/>
                </a:lnTo>
                <a:lnTo>
                  <a:pt x="28135" y="15119"/>
                </a:lnTo>
                <a:lnTo>
                  <a:pt x="23382" y="24675"/>
                </a:lnTo>
                <a:lnTo>
                  <a:pt x="19868" y="34873"/>
                </a:lnTo>
                <a:lnTo>
                  <a:pt x="17689" y="45620"/>
                </a:lnTo>
                <a:lnTo>
                  <a:pt x="16941" y="56825"/>
                </a:lnTo>
                <a:lnTo>
                  <a:pt x="19576" y="77647"/>
                </a:lnTo>
                <a:lnTo>
                  <a:pt x="27041" y="96527"/>
                </a:lnTo>
                <a:lnTo>
                  <a:pt x="38675" y="112801"/>
                </a:lnTo>
                <a:lnTo>
                  <a:pt x="53820" y="125807"/>
                </a:lnTo>
                <a:lnTo>
                  <a:pt x="43788" y="124871"/>
                </a:lnTo>
                <a:lnTo>
                  <a:pt x="34137" y="122782"/>
                </a:lnTo>
                <a:lnTo>
                  <a:pt x="24930" y="119613"/>
                </a:lnTo>
                <a:lnTo>
                  <a:pt x="16229" y="115431"/>
                </a:lnTo>
                <a:lnTo>
                  <a:pt x="16229" y="116467"/>
                </a:lnTo>
                <a:lnTo>
                  <a:pt x="21293" y="145044"/>
                </a:lnTo>
                <a:lnTo>
                  <a:pt x="35279" y="169314"/>
                </a:lnTo>
                <a:lnTo>
                  <a:pt x="56375" y="187481"/>
                </a:lnTo>
                <a:lnTo>
                  <a:pt x="82772" y="197753"/>
                </a:lnTo>
                <a:lnTo>
                  <a:pt x="75840" y="199648"/>
                </a:lnTo>
                <a:lnTo>
                  <a:pt x="68500" y="200643"/>
                </a:lnTo>
                <a:lnTo>
                  <a:pt x="55527" y="200643"/>
                </a:lnTo>
                <a:lnTo>
                  <a:pt x="50406" y="200161"/>
                </a:lnTo>
                <a:lnTo>
                  <a:pt x="45297" y="199198"/>
                </a:lnTo>
                <a:lnTo>
                  <a:pt x="56755" y="221988"/>
                </a:lnTo>
                <a:lnTo>
                  <a:pt x="74386" y="240081"/>
                </a:lnTo>
                <a:lnTo>
                  <a:pt x="96840" y="252136"/>
                </a:lnTo>
                <a:lnTo>
                  <a:pt x="122771" y="256808"/>
                </a:lnTo>
                <a:lnTo>
                  <a:pt x="100176" y="271715"/>
                </a:lnTo>
                <a:lnTo>
                  <a:pt x="75211" y="282865"/>
                </a:lnTo>
                <a:lnTo>
                  <a:pt x="48280" y="289854"/>
                </a:lnTo>
                <a:lnTo>
                  <a:pt x="19789" y="292273"/>
                </a:lnTo>
                <a:lnTo>
                  <a:pt x="13088" y="292273"/>
                </a:lnTo>
                <a:lnTo>
                  <a:pt x="6481" y="291865"/>
                </a:lnTo>
                <a:lnTo>
                  <a:pt x="0" y="291090"/>
                </a:lnTo>
                <a:lnTo>
                  <a:pt x="28755" y="306842"/>
                </a:lnTo>
                <a:lnTo>
                  <a:pt x="59756" y="318545"/>
                </a:lnTo>
                <a:lnTo>
                  <a:pt x="92655" y="325834"/>
                </a:lnTo>
                <a:lnTo>
                  <a:pt x="127106" y="328346"/>
                </a:lnTo>
                <a:lnTo>
                  <a:pt x="181036" y="322705"/>
                </a:lnTo>
                <a:lnTo>
                  <a:pt x="228320" y="306900"/>
                </a:lnTo>
                <a:lnTo>
                  <a:pt x="268788" y="282607"/>
                </a:lnTo>
                <a:lnTo>
                  <a:pt x="302274" y="251500"/>
                </a:lnTo>
                <a:lnTo>
                  <a:pt x="328611" y="215255"/>
                </a:lnTo>
                <a:lnTo>
                  <a:pt x="347630" y="175547"/>
                </a:lnTo>
                <a:lnTo>
                  <a:pt x="359164" y="134053"/>
                </a:lnTo>
                <a:lnTo>
                  <a:pt x="363046" y="92447"/>
                </a:lnTo>
                <a:lnTo>
                  <a:pt x="362784" y="81693"/>
                </a:lnTo>
                <a:lnTo>
                  <a:pt x="374530" y="72440"/>
                </a:lnTo>
                <a:lnTo>
                  <a:pt x="385411" y="62151"/>
                </a:lnTo>
                <a:lnTo>
                  <a:pt x="395339" y="50929"/>
                </a:lnTo>
                <a:lnTo>
                  <a:pt x="404228" y="38878"/>
                </a:lnTo>
                <a:lnTo>
                  <a:pt x="392863" y="43411"/>
                </a:lnTo>
                <a:lnTo>
                  <a:pt x="381103" y="47129"/>
                </a:lnTo>
                <a:lnTo>
                  <a:pt x="368998" y="49983"/>
                </a:lnTo>
                <a:lnTo>
                  <a:pt x="356596" y="51925"/>
                </a:lnTo>
                <a:lnTo>
                  <a:pt x="368647" y="43152"/>
                </a:lnTo>
                <a:lnTo>
                  <a:pt x="378930" y="32403"/>
                </a:lnTo>
                <a:lnTo>
                  <a:pt x="387164" y="19944"/>
                </a:lnTo>
                <a:lnTo>
                  <a:pt x="393066" y="6041"/>
                </a:lnTo>
                <a:lnTo>
                  <a:pt x="380718" y="12661"/>
                </a:lnTo>
                <a:lnTo>
                  <a:pt x="367788" y="18255"/>
                </a:lnTo>
                <a:lnTo>
                  <a:pt x="354330" y="22774"/>
                </a:lnTo>
                <a:lnTo>
                  <a:pt x="340398" y="26166"/>
                </a:lnTo>
                <a:lnTo>
                  <a:pt x="327888" y="15275"/>
                </a:lnTo>
                <a:lnTo>
                  <a:pt x="313367" y="7036"/>
                </a:lnTo>
                <a:lnTo>
                  <a:pt x="297228" y="1820"/>
                </a:lnTo>
                <a:lnTo>
                  <a:pt x="279865" y="0"/>
                </a:lnTo>
                <a:close/>
              </a:path>
            </a:pathLst>
          </a:custGeom>
          <a:solidFill>
            <a:srgbClr val="FFFFFF">
              <a:alpha val="45882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1092"/>
          </a:p>
        </p:txBody>
      </p:sp>
      <p:sp>
        <p:nvSpPr>
          <p:cNvPr id="230" name="Google Shape;230;p10"/>
          <p:cNvSpPr/>
          <p:nvPr/>
        </p:nvSpPr>
        <p:spPr>
          <a:xfrm>
            <a:off x="359190" y="6372143"/>
            <a:ext cx="243361" cy="167118"/>
          </a:xfrm>
          <a:custGeom>
            <a:avLst/>
            <a:gdLst/>
            <a:ahLst/>
            <a:cxnLst/>
            <a:rect l="l" t="t" r="r" b="b"/>
            <a:pathLst>
              <a:path w="401319" h="275590" extrusionOk="0">
                <a:moveTo>
                  <a:pt x="309037" y="0"/>
                </a:moveTo>
                <a:lnTo>
                  <a:pt x="92258" y="0"/>
                </a:lnTo>
                <a:lnTo>
                  <a:pt x="56343" y="7248"/>
                </a:lnTo>
                <a:lnTo>
                  <a:pt x="27018" y="27018"/>
                </a:lnTo>
                <a:lnTo>
                  <a:pt x="7248" y="56343"/>
                </a:lnTo>
                <a:lnTo>
                  <a:pt x="0" y="92258"/>
                </a:lnTo>
                <a:lnTo>
                  <a:pt x="0" y="182853"/>
                </a:lnTo>
                <a:lnTo>
                  <a:pt x="7248" y="218774"/>
                </a:lnTo>
                <a:lnTo>
                  <a:pt x="27018" y="248102"/>
                </a:lnTo>
                <a:lnTo>
                  <a:pt x="56343" y="267873"/>
                </a:lnTo>
                <a:lnTo>
                  <a:pt x="92258" y="275122"/>
                </a:lnTo>
                <a:lnTo>
                  <a:pt x="309037" y="275122"/>
                </a:lnTo>
                <a:lnTo>
                  <a:pt x="344957" y="267873"/>
                </a:lnTo>
                <a:lnTo>
                  <a:pt x="374281" y="248102"/>
                </a:lnTo>
                <a:lnTo>
                  <a:pt x="394049" y="218774"/>
                </a:lnTo>
                <a:lnTo>
                  <a:pt x="395246" y="212841"/>
                </a:lnTo>
                <a:lnTo>
                  <a:pt x="156393" y="212841"/>
                </a:lnTo>
                <a:lnTo>
                  <a:pt x="156393" y="62270"/>
                </a:lnTo>
                <a:lnTo>
                  <a:pt x="395245" y="62270"/>
                </a:lnTo>
                <a:lnTo>
                  <a:pt x="394049" y="56343"/>
                </a:lnTo>
                <a:lnTo>
                  <a:pt x="374281" y="27018"/>
                </a:lnTo>
                <a:lnTo>
                  <a:pt x="344957" y="7248"/>
                </a:lnTo>
                <a:lnTo>
                  <a:pt x="309037" y="0"/>
                </a:lnTo>
                <a:close/>
              </a:path>
              <a:path w="401319" h="275590" extrusionOk="0">
                <a:moveTo>
                  <a:pt x="395245" y="62270"/>
                </a:moveTo>
                <a:lnTo>
                  <a:pt x="156393" y="62270"/>
                </a:lnTo>
                <a:lnTo>
                  <a:pt x="288650" y="137556"/>
                </a:lnTo>
                <a:lnTo>
                  <a:pt x="156393" y="212841"/>
                </a:lnTo>
                <a:lnTo>
                  <a:pt x="395246" y="212841"/>
                </a:lnTo>
                <a:lnTo>
                  <a:pt x="401296" y="182853"/>
                </a:lnTo>
                <a:lnTo>
                  <a:pt x="401296" y="92258"/>
                </a:lnTo>
                <a:lnTo>
                  <a:pt x="395245" y="62270"/>
                </a:lnTo>
                <a:close/>
              </a:path>
            </a:pathLst>
          </a:custGeom>
          <a:solidFill>
            <a:srgbClr val="FFFFFF">
              <a:alpha val="45882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1092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B3C483FB-8A63-5D26-DFE2-B96F6B973BE1}"/>
              </a:ext>
            </a:extLst>
          </p:cNvPr>
          <p:cNvSpPr/>
          <p:nvPr/>
        </p:nvSpPr>
        <p:spPr>
          <a:xfrm>
            <a:off x="1" y="0"/>
            <a:ext cx="7248524" cy="6858000"/>
          </a:xfrm>
          <a:prstGeom prst="roundRect">
            <a:avLst>
              <a:gd name="adj" fmla="val 0"/>
            </a:avLst>
          </a:prstGeom>
          <a:solidFill>
            <a:srgbClr val="505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pic>
        <p:nvPicPr>
          <p:cNvPr id="8" name="Imagen 2">
            <a:extLst>
              <a:ext uri="{FF2B5EF4-FFF2-40B4-BE49-F238E27FC236}">
                <a16:creationId xmlns:a16="http://schemas.microsoft.com/office/drawing/2014/main" id="{8A6EACC1-79B3-BE52-2A95-24D58A269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837" y="0"/>
            <a:ext cx="5144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upo 22">
            <a:extLst>
              <a:ext uri="{FF2B5EF4-FFF2-40B4-BE49-F238E27FC236}">
                <a16:creationId xmlns:a16="http://schemas.microsoft.com/office/drawing/2014/main" id="{B1C850C4-3E5C-28C3-9ACC-0162BA8B8049}"/>
              </a:ext>
            </a:extLst>
          </p:cNvPr>
          <p:cNvGrpSpPr/>
          <p:nvPr/>
        </p:nvGrpSpPr>
        <p:grpSpPr>
          <a:xfrm>
            <a:off x="518352" y="712848"/>
            <a:ext cx="6085892" cy="5783202"/>
            <a:chOff x="518352" y="712848"/>
            <a:chExt cx="6085892" cy="5783202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1ECD5A1A-A276-8903-F6C0-AD2854B18064}"/>
                </a:ext>
              </a:extLst>
            </p:cNvPr>
            <p:cNvSpPr/>
            <p:nvPr/>
          </p:nvSpPr>
          <p:spPr>
            <a:xfrm>
              <a:off x="600244" y="712848"/>
              <a:ext cx="600400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AR" sz="4000" b="1" dirty="0">
                  <a:solidFill>
                    <a:srgbClr val="C6D200"/>
                  </a:solidFill>
                  <a:latin typeface="+mj-lt"/>
                  <a:ea typeface="+mj-ea"/>
                  <a:cs typeface="Arial" panose="020B0604020202020204" pitchFamily="34" charset="0"/>
                </a:rPr>
                <a:t>Contenidos de la presentación</a:t>
              </a:r>
            </a:p>
          </p:txBody>
        </p:sp>
        <p:sp>
          <p:nvSpPr>
            <p:cNvPr id="19" name="Flecha: cheurón 18">
              <a:extLst>
                <a:ext uri="{FF2B5EF4-FFF2-40B4-BE49-F238E27FC236}">
                  <a16:creationId xmlns:a16="http://schemas.microsoft.com/office/drawing/2014/main" id="{16D25F90-09FF-5BE2-2AAE-A7CB61E79022}"/>
                </a:ext>
              </a:extLst>
            </p:cNvPr>
            <p:cNvSpPr/>
            <p:nvPr/>
          </p:nvSpPr>
          <p:spPr>
            <a:xfrm rot="5400000">
              <a:off x="4732087" y="879934"/>
              <a:ext cx="908298" cy="996750"/>
            </a:xfrm>
            <a:prstGeom prst="chevron">
              <a:avLst/>
            </a:prstGeom>
            <a:solidFill>
              <a:srgbClr val="C6D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rgbClr val="C6D200"/>
                </a:solidFill>
              </a:endParaRPr>
            </a:p>
          </p:txBody>
        </p:sp>
        <p:sp>
          <p:nvSpPr>
            <p:cNvPr id="21" name="Rectángulo: esquinas redondeadas 20">
              <a:extLst>
                <a:ext uri="{FF2B5EF4-FFF2-40B4-BE49-F238E27FC236}">
                  <a16:creationId xmlns:a16="http://schemas.microsoft.com/office/drawing/2014/main" id="{DC51DBB3-50C0-A502-1625-BBA70C97BCD7}"/>
                </a:ext>
              </a:extLst>
            </p:cNvPr>
            <p:cNvSpPr/>
            <p:nvPr/>
          </p:nvSpPr>
          <p:spPr>
            <a:xfrm>
              <a:off x="518352" y="2456084"/>
              <a:ext cx="6085892" cy="4039966"/>
            </a:xfrm>
            <a:prstGeom prst="roundRect">
              <a:avLst>
                <a:gd name="adj" fmla="val 3603"/>
              </a:avLst>
            </a:prstGeom>
            <a:solidFill>
              <a:schemeClr val="bg1">
                <a:lumMod val="95000"/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A61BA250-652D-15F5-3810-E54322D7625C}"/>
                </a:ext>
              </a:extLst>
            </p:cNvPr>
            <p:cNvSpPr/>
            <p:nvPr/>
          </p:nvSpPr>
          <p:spPr>
            <a:xfrm>
              <a:off x="896449" y="2904700"/>
              <a:ext cx="5329698" cy="30777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lvl="0" indent="-285750" defTabSz="912813" fontAlgn="base">
                <a:spcBef>
                  <a:spcPct val="0"/>
                </a:spcBef>
                <a:spcAft>
                  <a:spcPts val="1200"/>
                </a:spcAft>
                <a:buSzPct val="150000"/>
                <a:buFont typeface="Arial" panose="020B0604020202020204" pitchFamily="34" charset="0"/>
                <a:buChar char="•"/>
                <a:defRPr/>
              </a:pPr>
              <a:r>
                <a:rPr lang="es-AR" altLang="es-AR" sz="2200" b="1" dirty="0">
                  <a:solidFill>
                    <a:srgbClr val="D7DF23"/>
                  </a:solidFill>
                  <a:latin typeface="+mj-lt"/>
                  <a:cs typeface="Arial" panose="020B0604020202020204" pitchFamily="34" charset="0"/>
                </a:rPr>
                <a:t>Contexto nacional y generalidades de la Ley 26.331</a:t>
              </a:r>
            </a:p>
            <a:p>
              <a:pPr marL="285750" lvl="0" indent="-285750" defTabSz="912813" fontAlgn="base">
                <a:spcBef>
                  <a:spcPct val="0"/>
                </a:spcBef>
                <a:spcAft>
                  <a:spcPts val="1200"/>
                </a:spcAft>
                <a:buSzPct val="150000"/>
                <a:buFont typeface="Arial" panose="020B0604020202020204" pitchFamily="34" charset="0"/>
                <a:buChar char="•"/>
                <a:defRPr/>
              </a:pPr>
              <a:r>
                <a:rPr lang="es-AR" altLang="es-AR" sz="2200" b="1" dirty="0">
                  <a:solidFill>
                    <a:srgbClr val="D7DF23"/>
                  </a:solidFill>
                  <a:latin typeface="+mj-lt"/>
                  <a:cs typeface="Arial" panose="020B0604020202020204" pitchFamily="34" charset="0"/>
                </a:rPr>
                <a:t>El Proyecto</a:t>
              </a:r>
            </a:p>
            <a:p>
              <a:pPr marL="285750" lvl="0" indent="-285750" defTabSz="912813" fontAlgn="base">
                <a:spcBef>
                  <a:spcPct val="0"/>
                </a:spcBef>
                <a:spcAft>
                  <a:spcPts val="1200"/>
                </a:spcAft>
                <a:buSzPct val="150000"/>
                <a:buFont typeface="Arial" panose="020B0604020202020204" pitchFamily="34" charset="0"/>
                <a:buChar char="•"/>
                <a:defRPr/>
              </a:pPr>
              <a:r>
                <a:rPr lang="es-AR" altLang="es-AR" sz="2200" b="1" dirty="0">
                  <a:solidFill>
                    <a:srgbClr val="D7DF23"/>
                  </a:solidFill>
                  <a:latin typeface="+mj-lt"/>
                  <a:cs typeface="Arial" panose="020B0604020202020204" pitchFamily="34" charset="0"/>
                </a:rPr>
                <a:t>Elementos para el Dictamen de Extracción No Perjudicial</a:t>
              </a:r>
            </a:p>
            <a:p>
              <a:pPr marL="285750" lvl="0" indent="-285750" defTabSz="912813" fontAlgn="base">
                <a:spcBef>
                  <a:spcPct val="0"/>
                </a:spcBef>
                <a:spcAft>
                  <a:spcPts val="1200"/>
                </a:spcAft>
                <a:buSzPct val="150000"/>
                <a:buFont typeface="Arial" panose="020B0604020202020204" pitchFamily="34" charset="0"/>
                <a:buChar char="•"/>
                <a:defRPr/>
              </a:pPr>
              <a:r>
                <a:rPr lang="es-AR" altLang="es-AR" sz="2200" b="1" dirty="0">
                  <a:solidFill>
                    <a:srgbClr val="D7DF23"/>
                  </a:solidFill>
                  <a:latin typeface="+mj-lt"/>
                  <a:cs typeface="Arial" panose="020B0604020202020204" pitchFamily="34" charset="0"/>
                </a:rPr>
                <a:t>Estadísticas de exportación de palo santo</a:t>
              </a:r>
            </a:p>
            <a:p>
              <a:pPr marL="285750" lvl="0" indent="-285750" defTabSz="912813" fontAlgn="base">
                <a:spcBef>
                  <a:spcPct val="0"/>
                </a:spcBef>
                <a:spcAft>
                  <a:spcPts val="1200"/>
                </a:spcAft>
                <a:buSzPct val="150000"/>
                <a:buFont typeface="Arial" panose="020B0604020202020204" pitchFamily="34" charset="0"/>
                <a:buChar char="•"/>
                <a:defRPr/>
              </a:pPr>
              <a:r>
                <a:rPr lang="es-AR" altLang="es-AR" sz="2200" b="1" dirty="0">
                  <a:solidFill>
                    <a:srgbClr val="D7DF23"/>
                  </a:solidFill>
                  <a:latin typeface="+mj-lt"/>
                  <a:cs typeface="Arial" panose="020B0604020202020204" pitchFamily="34" charset="0"/>
                </a:rPr>
                <a:t>Lecciones aprendidas y desafíos</a:t>
              </a:r>
            </a:p>
          </p:txBody>
        </p:sp>
      </p:grpSp>
      <p:grpSp>
        <p:nvGrpSpPr>
          <p:cNvPr id="3" name="Google Shape;135;p6">
            <a:extLst>
              <a:ext uri="{FF2B5EF4-FFF2-40B4-BE49-F238E27FC236}">
                <a16:creationId xmlns:a16="http://schemas.microsoft.com/office/drawing/2014/main" id="{1DD9D177-47EB-9871-4EDA-008CF73573F1}"/>
              </a:ext>
            </a:extLst>
          </p:cNvPr>
          <p:cNvGrpSpPr/>
          <p:nvPr/>
        </p:nvGrpSpPr>
        <p:grpSpPr>
          <a:xfrm>
            <a:off x="11581128" y="438572"/>
            <a:ext cx="427162" cy="2017512"/>
            <a:chOff x="18535409" y="1136449"/>
            <a:chExt cx="707004" cy="333921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" name="Google Shape;136;p6">
              <a:extLst>
                <a:ext uri="{FF2B5EF4-FFF2-40B4-BE49-F238E27FC236}">
                  <a16:creationId xmlns:a16="http://schemas.microsoft.com/office/drawing/2014/main" id="{644DCF26-4326-A5D7-D050-207DC9723EAA}"/>
                </a:ext>
              </a:extLst>
            </p:cNvPr>
            <p:cNvSpPr/>
            <p:nvPr/>
          </p:nvSpPr>
          <p:spPr>
            <a:xfrm>
              <a:off x="18669880" y="2865061"/>
              <a:ext cx="331470" cy="306705"/>
            </a:xfrm>
            <a:custGeom>
              <a:avLst/>
              <a:gdLst/>
              <a:ahLst/>
              <a:cxnLst/>
              <a:rect l="l" t="t" r="r" b="b"/>
              <a:pathLst>
                <a:path w="331469" h="306705" extrusionOk="0">
                  <a:moveTo>
                    <a:pt x="326492" y="0"/>
                  </a:moveTo>
                  <a:lnTo>
                    <a:pt x="321854" y="1507"/>
                  </a:lnTo>
                  <a:lnTo>
                    <a:pt x="4837" y="108185"/>
                  </a:lnTo>
                  <a:lnTo>
                    <a:pt x="1947" y="109190"/>
                  </a:lnTo>
                  <a:lnTo>
                    <a:pt x="0" y="111881"/>
                  </a:lnTo>
                  <a:lnTo>
                    <a:pt x="0" y="194151"/>
                  </a:lnTo>
                  <a:lnTo>
                    <a:pt x="1947" y="196852"/>
                  </a:lnTo>
                  <a:lnTo>
                    <a:pt x="326492" y="306095"/>
                  </a:lnTo>
                  <a:lnTo>
                    <a:pt x="331256" y="302650"/>
                  </a:lnTo>
                  <a:lnTo>
                    <a:pt x="331256" y="251123"/>
                  </a:lnTo>
                  <a:lnTo>
                    <a:pt x="329319" y="248432"/>
                  </a:lnTo>
                  <a:lnTo>
                    <a:pt x="326367" y="247427"/>
                  </a:lnTo>
                  <a:lnTo>
                    <a:pt x="240840" y="219563"/>
                  </a:lnTo>
                  <a:lnTo>
                    <a:pt x="237888" y="218558"/>
                  </a:lnTo>
                  <a:lnTo>
                    <a:pt x="235940" y="215867"/>
                  </a:lnTo>
                  <a:lnTo>
                    <a:pt x="235940" y="200988"/>
                  </a:lnTo>
                  <a:lnTo>
                    <a:pt x="183292" y="200988"/>
                  </a:lnTo>
                  <a:lnTo>
                    <a:pt x="178717" y="199418"/>
                  </a:lnTo>
                  <a:lnTo>
                    <a:pt x="51830" y="158068"/>
                  </a:lnTo>
                  <a:lnTo>
                    <a:pt x="51830" y="148843"/>
                  </a:lnTo>
                  <a:lnTo>
                    <a:pt x="183292" y="105797"/>
                  </a:lnTo>
                  <a:lnTo>
                    <a:pt x="235940" y="105797"/>
                  </a:lnTo>
                  <a:lnTo>
                    <a:pt x="235940" y="90677"/>
                  </a:lnTo>
                  <a:lnTo>
                    <a:pt x="237888" y="87913"/>
                  </a:lnTo>
                  <a:lnTo>
                    <a:pt x="240840" y="86908"/>
                  </a:lnTo>
                  <a:lnTo>
                    <a:pt x="326367" y="59045"/>
                  </a:lnTo>
                  <a:lnTo>
                    <a:pt x="329319" y="58040"/>
                  </a:lnTo>
                  <a:lnTo>
                    <a:pt x="331256" y="55349"/>
                  </a:lnTo>
                  <a:lnTo>
                    <a:pt x="331256" y="3392"/>
                  </a:lnTo>
                  <a:lnTo>
                    <a:pt x="326492" y="0"/>
                  </a:lnTo>
                  <a:close/>
                </a:path>
                <a:path w="331469" h="306705" extrusionOk="0">
                  <a:moveTo>
                    <a:pt x="235940" y="105797"/>
                  </a:moveTo>
                  <a:lnTo>
                    <a:pt x="183292" y="105797"/>
                  </a:lnTo>
                  <a:lnTo>
                    <a:pt x="187919" y="109190"/>
                  </a:lnTo>
                  <a:lnTo>
                    <a:pt x="188004" y="197480"/>
                  </a:lnTo>
                  <a:lnTo>
                    <a:pt x="183292" y="200988"/>
                  </a:lnTo>
                  <a:lnTo>
                    <a:pt x="235940" y="200988"/>
                  </a:lnTo>
                  <a:lnTo>
                    <a:pt x="235940" y="1057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6" name="Google Shape;137;p6">
              <a:extLst>
                <a:ext uri="{FF2B5EF4-FFF2-40B4-BE49-F238E27FC236}">
                  <a16:creationId xmlns:a16="http://schemas.microsoft.com/office/drawing/2014/main" id="{D31C21A0-7D21-F806-B4B2-9F55AC171143}"/>
                </a:ext>
              </a:extLst>
            </p:cNvPr>
            <p:cNvGrpSpPr/>
            <p:nvPr/>
          </p:nvGrpSpPr>
          <p:grpSpPr>
            <a:xfrm>
              <a:off x="18753129" y="2450888"/>
              <a:ext cx="351155" cy="379142"/>
              <a:chOff x="18753129" y="2450888"/>
              <a:chExt cx="351155" cy="379142"/>
            </a:xfrm>
          </p:grpSpPr>
          <p:pic>
            <p:nvPicPr>
              <p:cNvPr id="16" name="Google Shape;138;p6">
                <a:extLst>
                  <a:ext uri="{FF2B5EF4-FFF2-40B4-BE49-F238E27FC236}">
                    <a16:creationId xmlns:a16="http://schemas.microsoft.com/office/drawing/2014/main" id="{F9428FB1-ED12-55E1-AA4F-A1B038FC37B7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8754004" y="2687710"/>
                <a:ext cx="247175" cy="14232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" name="Google Shape;139;p6">
                <a:extLst>
                  <a:ext uri="{FF2B5EF4-FFF2-40B4-BE49-F238E27FC236}">
                    <a16:creationId xmlns:a16="http://schemas.microsoft.com/office/drawing/2014/main" id="{77566F78-5015-1E2B-D112-FEC2D6DDD0E6}"/>
                  </a:ext>
                </a:extLst>
              </p:cNvPr>
              <p:cNvSpPr/>
              <p:nvPr/>
            </p:nvSpPr>
            <p:spPr>
              <a:xfrm>
                <a:off x="18753129" y="2450888"/>
                <a:ext cx="351155" cy="220979"/>
              </a:xfrm>
              <a:custGeom>
                <a:avLst/>
                <a:gdLst/>
                <a:ahLst/>
                <a:cxnLst/>
                <a:rect l="l" t="t" r="r" b="b"/>
                <a:pathLst>
                  <a:path w="351155" h="220980" extrusionOk="0">
                    <a:moveTo>
                      <a:pt x="230799" y="0"/>
                    </a:moveTo>
                    <a:lnTo>
                      <a:pt x="14941" y="0"/>
                    </a:lnTo>
                    <a:lnTo>
                      <a:pt x="12114" y="2073"/>
                    </a:lnTo>
                    <a:lnTo>
                      <a:pt x="3336" y="42293"/>
                    </a:lnTo>
                    <a:lnTo>
                      <a:pt x="0" y="87348"/>
                    </a:lnTo>
                    <a:lnTo>
                      <a:pt x="2163" y="118398"/>
                    </a:lnTo>
                    <a:lnTo>
                      <a:pt x="18866" y="168311"/>
                    </a:lnTo>
                    <a:lnTo>
                      <a:pt x="51904" y="201855"/>
                    </a:lnTo>
                    <a:lnTo>
                      <a:pt x="100686" y="218653"/>
                    </a:lnTo>
                    <a:lnTo>
                      <a:pt x="130959" y="220757"/>
                    </a:lnTo>
                    <a:lnTo>
                      <a:pt x="150257" y="219958"/>
                    </a:lnTo>
                    <a:lnTo>
                      <a:pt x="198046" y="207951"/>
                    </a:lnTo>
                    <a:lnTo>
                      <a:pt x="230197" y="184050"/>
                    </a:lnTo>
                    <a:lnTo>
                      <a:pt x="243378" y="161649"/>
                    </a:lnTo>
                    <a:lnTo>
                      <a:pt x="125818" y="161649"/>
                    </a:lnTo>
                    <a:lnTo>
                      <a:pt x="106205" y="160565"/>
                    </a:lnTo>
                    <a:lnTo>
                      <a:pt x="64511" y="144267"/>
                    </a:lnTo>
                    <a:lnTo>
                      <a:pt x="46445" y="108501"/>
                    </a:lnTo>
                    <a:lnTo>
                      <a:pt x="45247" y="92290"/>
                    </a:lnTo>
                    <a:lnTo>
                      <a:pt x="45408" y="85390"/>
                    </a:lnTo>
                    <a:lnTo>
                      <a:pt x="51516" y="58668"/>
                    </a:lnTo>
                    <a:lnTo>
                      <a:pt x="339790" y="58668"/>
                    </a:lnTo>
                    <a:lnTo>
                      <a:pt x="338544" y="55286"/>
                    </a:lnTo>
                    <a:lnTo>
                      <a:pt x="311988" y="21580"/>
                    </a:lnTo>
                    <a:lnTo>
                      <a:pt x="269147" y="3469"/>
                    </a:lnTo>
                    <a:lnTo>
                      <a:pt x="250953" y="869"/>
                    </a:lnTo>
                    <a:lnTo>
                      <a:pt x="230799" y="0"/>
                    </a:lnTo>
                    <a:close/>
                  </a:path>
                  <a:path w="351155" h="220980" extrusionOk="0">
                    <a:moveTo>
                      <a:pt x="339790" y="58668"/>
                    </a:moveTo>
                    <a:lnTo>
                      <a:pt x="241280" y="58668"/>
                    </a:lnTo>
                    <a:lnTo>
                      <a:pt x="252245" y="59138"/>
                    </a:lnTo>
                    <a:lnTo>
                      <a:pt x="262092" y="60545"/>
                    </a:lnTo>
                    <a:lnTo>
                      <a:pt x="295291" y="82014"/>
                    </a:lnTo>
                    <a:lnTo>
                      <a:pt x="305351" y="130079"/>
                    </a:lnTo>
                    <a:lnTo>
                      <a:pt x="304799" y="145731"/>
                    </a:lnTo>
                    <a:lnTo>
                      <a:pt x="303145" y="161805"/>
                    </a:lnTo>
                    <a:lnTo>
                      <a:pt x="300395" y="178301"/>
                    </a:lnTo>
                    <a:lnTo>
                      <a:pt x="296556" y="195219"/>
                    </a:lnTo>
                    <a:lnTo>
                      <a:pt x="295373" y="199732"/>
                    </a:lnTo>
                    <a:lnTo>
                      <a:pt x="298692" y="204129"/>
                    </a:lnTo>
                    <a:lnTo>
                      <a:pt x="338419" y="204129"/>
                    </a:lnTo>
                    <a:lnTo>
                      <a:pt x="341298" y="201993"/>
                    </a:lnTo>
                    <a:lnTo>
                      <a:pt x="349505" y="155597"/>
                    </a:lnTo>
                    <a:lnTo>
                      <a:pt x="350903" y="129409"/>
                    </a:lnTo>
                    <a:lnTo>
                      <a:pt x="350842" y="122608"/>
                    </a:lnTo>
                    <a:lnTo>
                      <a:pt x="350196" y="105381"/>
                    </a:lnTo>
                    <a:lnTo>
                      <a:pt x="347883" y="86810"/>
                    </a:lnTo>
                    <a:lnTo>
                      <a:pt x="344005" y="70110"/>
                    </a:lnTo>
                    <a:lnTo>
                      <a:pt x="339790" y="58668"/>
                    </a:lnTo>
                    <a:close/>
                  </a:path>
                  <a:path w="351155" h="220980" extrusionOk="0">
                    <a:moveTo>
                      <a:pt x="222014" y="58668"/>
                    </a:moveTo>
                    <a:lnTo>
                      <a:pt x="181167" y="58668"/>
                    </a:lnTo>
                    <a:lnTo>
                      <a:pt x="182978" y="59359"/>
                    </a:lnTo>
                    <a:lnTo>
                      <a:pt x="184360" y="60615"/>
                    </a:lnTo>
                    <a:lnTo>
                      <a:pt x="201572" y="98796"/>
                    </a:lnTo>
                    <a:lnTo>
                      <a:pt x="201866" y="105381"/>
                    </a:lnTo>
                    <a:lnTo>
                      <a:pt x="200803" y="118140"/>
                    </a:lnTo>
                    <a:lnTo>
                      <a:pt x="174692" y="153437"/>
                    </a:lnTo>
                    <a:lnTo>
                      <a:pt x="125818" y="161649"/>
                    </a:lnTo>
                    <a:lnTo>
                      <a:pt x="243378" y="161649"/>
                    </a:lnTo>
                    <a:lnTo>
                      <a:pt x="246878" y="151450"/>
                    </a:lnTo>
                    <a:lnTo>
                      <a:pt x="249266" y="139286"/>
                    </a:lnTo>
                    <a:lnTo>
                      <a:pt x="250065" y="126509"/>
                    </a:lnTo>
                    <a:lnTo>
                      <a:pt x="249605" y="116458"/>
                    </a:lnTo>
                    <a:lnTo>
                      <a:pt x="233795" y="74249"/>
                    </a:lnTo>
                    <a:lnTo>
                      <a:pt x="222014" y="61621"/>
                    </a:lnTo>
                    <a:lnTo>
                      <a:pt x="222014" y="586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7" name="Google Shape;140;p6">
              <a:extLst>
                <a:ext uri="{FF2B5EF4-FFF2-40B4-BE49-F238E27FC236}">
                  <a16:creationId xmlns:a16="http://schemas.microsoft.com/office/drawing/2014/main" id="{36AC0BF4-97D7-72FE-9186-5952EFE0B778}"/>
                </a:ext>
              </a:extLst>
            </p:cNvPr>
            <p:cNvGrpSpPr/>
            <p:nvPr/>
          </p:nvGrpSpPr>
          <p:grpSpPr>
            <a:xfrm>
              <a:off x="18651296" y="1136449"/>
              <a:ext cx="354330" cy="1267918"/>
              <a:chOff x="18651296" y="1136449"/>
              <a:chExt cx="354330" cy="1267918"/>
            </a:xfrm>
          </p:grpSpPr>
          <p:pic>
            <p:nvPicPr>
              <p:cNvPr id="11" name="Google Shape;141;p6">
                <a:extLst>
                  <a:ext uri="{FF2B5EF4-FFF2-40B4-BE49-F238E27FC236}">
                    <a16:creationId xmlns:a16="http://schemas.microsoft.com/office/drawing/2014/main" id="{C9BD96F7-B8B7-489F-C98B-75FF9D567E55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8753163" y="2194405"/>
                <a:ext cx="252442" cy="2099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Google Shape;142;p6">
                <a:extLst>
                  <a:ext uri="{FF2B5EF4-FFF2-40B4-BE49-F238E27FC236}">
                    <a16:creationId xmlns:a16="http://schemas.microsoft.com/office/drawing/2014/main" id="{2F7D204D-2BA9-4CFA-92CA-3DB5DAFEFF08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8753123" y="1940155"/>
                <a:ext cx="248055" cy="21059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" name="Google Shape;143;p6">
                <a:extLst>
                  <a:ext uri="{FF2B5EF4-FFF2-40B4-BE49-F238E27FC236}">
                    <a16:creationId xmlns:a16="http://schemas.microsoft.com/office/drawing/2014/main" id="{09F6AE09-D27C-2EE3-B5B1-9B0129842503}"/>
                  </a:ext>
                </a:extLst>
              </p:cNvPr>
              <p:cNvSpPr/>
              <p:nvPr/>
            </p:nvSpPr>
            <p:spPr>
              <a:xfrm>
                <a:off x="18651296" y="1630660"/>
                <a:ext cx="35433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354330" h="279400" extrusionOk="0">
                    <a:moveTo>
                      <a:pt x="63817" y="37084"/>
                    </a:moveTo>
                    <a:lnTo>
                      <a:pt x="42291" y="0"/>
                    </a:lnTo>
                    <a:lnTo>
                      <a:pt x="32004" y="0"/>
                    </a:lnTo>
                    <a:lnTo>
                      <a:pt x="520" y="28384"/>
                    </a:lnTo>
                    <a:lnTo>
                      <a:pt x="0" y="37084"/>
                    </a:lnTo>
                    <a:lnTo>
                      <a:pt x="520" y="45821"/>
                    </a:lnTo>
                    <a:lnTo>
                      <a:pt x="32004" y="74231"/>
                    </a:lnTo>
                    <a:lnTo>
                      <a:pt x="42291" y="74231"/>
                    </a:lnTo>
                    <a:lnTo>
                      <a:pt x="63817" y="37084"/>
                    </a:lnTo>
                    <a:close/>
                  </a:path>
                  <a:path w="354330" h="279400" extrusionOk="0">
                    <a:moveTo>
                      <a:pt x="349834" y="10972"/>
                    </a:moveTo>
                    <a:lnTo>
                      <a:pt x="346633" y="7848"/>
                    </a:lnTo>
                    <a:lnTo>
                      <a:pt x="108800" y="7848"/>
                    </a:lnTo>
                    <a:lnTo>
                      <a:pt x="105676" y="10972"/>
                    </a:lnTo>
                    <a:lnTo>
                      <a:pt x="105676" y="63436"/>
                    </a:lnTo>
                    <a:lnTo>
                      <a:pt x="108800" y="66636"/>
                    </a:lnTo>
                    <a:lnTo>
                      <a:pt x="346633" y="66636"/>
                    </a:lnTo>
                    <a:lnTo>
                      <a:pt x="349834" y="63436"/>
                    </a:lnTo>
                    <a:lnTo>
                      <a:pt x="349834" y="10972"/>
                    </a:lnTo>
                    <a:close/>
                  </a:path>
                  <a:path w="354330" h="279400" extrusionOk="0">
                    <a:moveTo>
                      <a:pt x="354304" y="150114"/>
                    </a:moveTo>
                    <a:lnTo>
                      <a:pt x="349973" y="110210"/>
                    </a:lnTo>
                    <a:lnTo>
                      <a:pt x="346964" y="107823"/>
                    </a:lnTo>
                    <a:lnTo>
                      <a:pt x="310870" y="107823"/>
                    </a:lnTo>
                    <a:lnTo>
                      <a:pt x="306539" y="107823"/>
                    </a:lnTo>
                    <a:lnTo>
                      <a:pt x="303161" y="111721"/>
                    </a:lnTo>
                    <a:lnTo>
                      <a:pt x="304914" y="123253"/>
                    </a:lnTo>
                    <a:lnTo>
                      <a:pt x="305536" y="129667"/>
                    </a:lnTo>
                    <a:lnTo>
                      <a:pt x="305536" y="145224"/>
                    </a:lnTo>
                    <a:lnTo>
                      <a:pt x="304038" y="153504"/>
                    </a:lnTo>
                    <a:lnTo>
                      <a:pt x="273456" y="177215"/>
                    </a:lnTo>
                    <a:lnTo>
                      <a:pt x="257416" y="178358"/>
                    </a:lnTo>
                    <a:lnTo>
                      <a:pt x="155575" y="178358"/>
                    </a:lnTo>
                    <a:lnTo>
                      <a:pt x="152425" y="175145"/>
                    </a:lnTo>
                    <a:lnTo>
                      <a:pt x="152425" y="113284"/>
                    </a:lnTo>
                    <a:lnTo>
                      <a:pt x="149225" y="110083"/>
                    </a:lnTo>
                    <a:lnTo>
                      <a:pt x="108813" y="110083"/>
                    </a:lnTo>
                    <a:lnTo>
                      <a:pt x="105613" y="113284"/>
                    </a:lnTo>
                    <a:lnTo>
                      <a:pt x="105613" y="175145"/>
                    </a:lnTo>
                    <a:lnTo>
                      <a:pt x="102489" y="178358"/>
                    </a:lnTo>
                    <a:lnTo>
                      <a:pt x="21780" y="178358"/>
                    </a:lnTo>
                    <a:lnTo>
                      <a:pt x="18580" y="181559"/>
                    </a:lnTo>
                    <a:lnTo>
                      <a:pt x="18580" y="223977"/>
                    </a:lnTo>
                    <a:lnTo>
                      <a:pt x="21285" y="226987"/>
                    </a:lnTo>
                    <a:lnTo>
                      <a:pt x="102984" y="236651"/>
                    </a:lnTo>
                    <a:lnTo>
                      <a:pt x="105613" y="239725"/>
                    </a:lnTo>
                    <a:lnTo>
                      <a:pt x="105613" y="275869"/>
                    </a:lnTo>
                    <a:lnTo>
                      <a:pt x="108813" y="279069"/>
                    </a:lnTo>
                    <a:lnTo>
                      <a:pt x="149225" y="279069"/>
                    </a:lnTo>
                    <a:lnTo>
                      <a:pt x="152425" y="275869"/>
                    </a:lnTo>
                    <a:lnTo>
                      <a:pt x="152425" y="240169"/>
                    </a:lnTo>
                    <a:lnTo>
                      <a:pt x="155575" y="237020"/>
                    </a:lnTo>
                    <a:lnTo>
                      <a:pt x="266827" y="237020"/>
                    </a:lnTo>
                    <a:lnTo>
                      <a:pt x="305117" y="231584"/>
                    </a:lnTo>
                    <a:lnTo>
                      <a:pt x="332447" y="215290"/>
                    </a:lnTo>
                    <a:lnTo>
                      <a:pt x="348830" y="188137"/>
                    </a:lnTo>
                    <a:lnTo>
                      <a:pt x="354304" y="15011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pic>
            <p:nvPicPr>
              <p:cNvPr id="14" name="Google Shape;144;p6">
                <a:extLst>
                  <a:ext uri="{FF2B5EF4-FFF2-40B4-BE49-F238E27FC236}">
                    <a16:creationId xmlns:a16="http://schemas.microsoft.com/office/drawing/2014/main" id="{69432A33-5953-9F1E-B829-A4D3F0CC9D79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8753123" y="1379818"/>
                <a:ext cx="248055" cy="21059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Google Shape;145;p6">
                <a:extLst>
                  <a:ext uri="{FF2B5EF4-FFF2-40B4-BE49-F238E27FC236}">
                    <a16:creationId xmlns:a16="http://schemas.microsoft.com/office/drawing/2014/main" id="{55C6D119-2C9E-2510-D810-AB63D22CD019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18753204" y="1136449"/>
                <a:ext cx="252067" cy="19992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0" name="Google Shape;146;p6">
              <a:extLst>
                <a:ext uri="{FF2B5EF4-FFF2-40B4-BE49-F238E27FC236}">
                  <a16:creationId xmlns:a16="http://schemas.microsoft.com/office/drawing/2014/main" id="{7205D5AD-98CF-A590-DCA2-74AE91A51857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535409" y="3347908"/>
              <a:ext cx="707004" cy="112776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80846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lecha: pentágono 19">
            <a:extLst>
              <a:ext uri="{FF2B5EF4-FFF2-40B4-BE49-F238E27FC236}">
                <a16:creationId xmlns:a16="http://schemas.microsoft.com/office/drawing/2014/main" id="{445B78DB-A955-663C-7A06-8A049A5E9A6D}"/>
              </a:ext>
            </a:extLst>
          </p:cNvPr>
          <p:cNvSpPr/>
          <p:nvPr/>
        </p:nvSpPr>
        <p:spPr>
          <a:xfrm rot="16200000">
            <a:off x="2967698" y="4928127"/>
            <a:ext cx="1885951" cy="1973795"/>
          </a:xfrm>
          <a:prstGeom prst="homePlate">
            <a:avLst>
              <a:gd name="adj" fmla="val 27014"/>
            </a:avLst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C6D200"/>
              </a:solidFill>
            </a:endParaRPr>
          </a:p>
        </p:txBody>
      </p:sp>
      <p:sp>
        <p:nvSpPr>
          <p:cNvPr id="19" name="Flecha: pentágono 18">
            <a:extLst>
              <a:ext uri="{FF2B5EF4-FFF2-40B4-BE49-F238E27FC236}">
                <a16:creationId xmlns:a16="http://schemas.microsoft.com/office/drawing/2014/main" id="{BAAB0683-D361-FFDF-50B7-D196CA0E2600}"/>
              </a:ext>
            </a:extLst>
          </p:cNvPr>
          <p:cNvSpPr/>
          <p:nvPr/>
        </p:nvSpPr>
        <p:spPr>
          <a:xfrm rot="16200000">
            <a:off x="780852" y="4928128"/>
            <a:ext cx="1885950" cy="1973793"/>
          </a:xfrm>
          <a:prstGeom prst="homePlate">
            <a:avLst>
              <a:gd name="adj" fmla="val 27014"/>
            </a:avLst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F4536AEE-CFE0-6101-928D-7023330B10B7}"/>
              </a:ext>
            </a:extLst>
          </p:cNvPr>
          <p:cNvSpPr/>
          <p:nvPr/>
        </p:nvSpPr>
        <p:spPr>
          <a:xfrm>
            <a:off x="6005863" y="0"/>
            <a:ext cx="6186138" cy="6858000"/>
          </a:xfrm>
          <a:prstGeom prst="rect">
            <a:avLst/>
          </a:prstGeom>
          <a:solidFill>
            <a:srgbClr val="50535C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4D8EDEF3-9AA6-1BF2-1E03-F1EE6D876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1128" y="438110"/>
            <a:ext cx="427162" cy="2017974"/>
          </a:xfrm>
          <a:prstGeom prst="rect">
            <a:avLst/>
          </a:prstGeom>
        </p:spPr>
      </p:pic>
      <p:sp>
        <p:nvSpPr>
          <p:cNvPr id="41" name="Rectángulo: esquinas redondeadas 40">
            <a:extLst>
              <a:ext uri="{FF2B5EF4-FFF2-40B4-BE49-F238E27FC236}">
                <a16:creationId xmlns:a16="http://schemas.microsoft.com/office/drawing/2014/main" id="{50342AF4-88C0-E433-CA15-237CB1E50E37}"/>
              </a:ext>
            </a:extLst>
          </p:cNvPr>
          <p:cNvSpPr/>
          <p:nvPr/>
        </p:nvSpPr>
        <p:spPr>
          <a:xfrm>
            <a:off x="-257049" y="-374055"/>
            <a:ext cx="6057266" cy="1860698"/>
          </a:xfrm>
          <a:prstGeom prst="roundRect">
            <a:avLst>
              <a:gd name="adj" fmla="val 8118"/>
            </a:avLst>
          </a:prstGeom>
          <a:solidFill>
            <a:srgbClr val="50535C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7" name="Flecha: cheurón 46">
            <a:extLst>
              <a:ext uri="{FF2B5EF4-FFF2-40B4-BE49-F238E27FC236}">
                <a16:creationId xmlns:a16="http://schemas.microsoft.com/office/drawing/2014/main" id="{8E49F2C8-BB7D-7CA3-A074-E0768D15C817}"/>
              </a:ext>
            </a:extLst>
          </p:cNvPr>
          <p:cNvSpPr/>
          <p:nvPr/>
        </p:nvSpPr>
        <p:spPr>
          <a:xfrm rot="5400000">
            <a:off x="3669498" y="237439"/>
            <a:ext cx="771522" cy="922257"/>
          </a:xfrm>
          <a:prstGeom prst="chevron">
            <a:avLst/>
          </a:prstGeom>
          <a:solidFill>
            <a:srgbClr val="C6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22DD6963-80B1-C407-3211-954381E93C3B}"/>
              </a:ext>
            </a:extLst>
          </p:cNvPr>
          <p:cNvSpPr txBox="1"/>
          <p:nvPr/>
        </p:nvSpPr>
        <p:spPr>
          <a:xfrm>
            <a:off x="1260680" y="167838"/>
            <a:ext cx="3317702" cy="9848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lang="es-AR" sz="3200" b="1" spc="-15" dirty="0">
                <a:solidFill>
                  <a:srgbClr val="C6D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Contexto nacional</a:t>
            </a:r>
            <a:endParaRPr sz="3200" dirty="0">
              <a:solidFill>
                <a:srgbClr val="C6D2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8CD2A3D2-2D92-A497-56AE-78F8DB6A68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63"/>
          <a:stretch/>
        </p:blipFill>
        <p:spPr>
          <a:xfrm>
            <a:off x="531284" y="2168657"/>
            <a:ext cx="5564716" cy="3766597"/>
          </a:xfrm>
          <a:prstGeom prst="rect">
            <a:avLst/>
          </a:prstGeom>
          <a:effectLst>
            <a:innerShdw blurRad="63500">
              <a:prstClr val="black">
                <a:alpha val="34000"/>
              </a:prstClr>
            </a:innerShdw>
          </a:effectLst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467FA20D-FFCD-EF9C-ED16-1CC7BA89AD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45"/>
          <a:stretch/>
        </p:blipFill>
        <p:spPr>
          <a:xfrm>
            <a:off x="6215003" y="2168656"/>
            <a:ext cx="1811309" cy="3766597"/>
          </a:xfrm>
          <a:prstGeom prst="rect">
            <a:avLst/>
          </a:prstGeom>
          <a:effectLst>
            <a:innerShdw blurRad="50800">
              <a:prstClr val="black">
                <a:alpha val="30000"/>
              </a:prstClr>
            </a:innerShdw>
          </a:effectLst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61F49D55-6434-5E94-F000-4C68E080016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902" y="583144"/>
            <a:ext cx="3474315" cy="568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334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D63B6B4A-1A05-0218-6592-F414C0ADF5E4}"/>
              </a:ext>
            </a:extLst>
          </p:cNvPr>
          <p:cNvSpPr/>
          <p:nvPr/>
        </p:nvSpPr>
        <p:spPr>
          <a:xfrm>
            <a:off x="-2" y="2022992"/>
            <a:ext cx="11321717" cy="1319749"/>
          </a:xfrm>
          <a:prstGeom prst="roundRect">
            <a:avLst>
              <a:gd name="adj" fmla="val 0"/>
            </a:avLst>
          </a:prstGeom>
          <a:solidFill>
            <a:srgbClr val="505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49EB8E34-A022-D540-D7EB-ECA0871935B4}"/>
              </a:ext>
            </a:extLst>
          </p:cNvPr>
          <p:cNvSpPr/>
          <p:nvPr/>
        </p:nvSpPr>
        <p:spPr>
          <a:xfrm>
            <a:off x="2757927" y="4714167"/>
            <a:ext cx="3338072" cy="420324"/>
          </a:xfrm>
          <a:prstGeom prst="rect">
            <a:avLst/>
          </a:prstGeom>
          <a:solidFill>
            <a:srgbClr val="C6D2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9D679052-D9E7-A8C7-11C6-B2027F2862B5}"/>
              </a:ext>
            </a:extLst>
          </p:cNvPr>
          <p:cNvSpPr/>
          <p:nvPr/>
        </p:nvSpPr>
        <p:spPr>
          <a:xfrm>
            <a:off x="5666875" y="4180966"/>
            <a:ext cx="6516468" cy="420324"/>
          </a:xfrm>
          <a:prstGeom prst="rect">
            <a:avLst/>
          </a:prstGeom>
          <a:solidFill>
            <a:srgbClr val="C6D2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32F017FE-71D4-5C45-AC2D-FEB7C92A4E21}"/>
              </a:ext>
            </a:extLst>
          </p:cNvPr>
          <p:cNvSpPr/>
          <p:nvPr/>
        </p:nvSpPr>
        <p:spPr>
          <a:xfrm>
            <a:off x="654593" y="1094888"/>
            <a:ext cx="6575890" cy="830997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sz="2400" dirty="0">
                <a:solidFill>
                  <a:srgbClr val="50535C"/>
                </a:solidFill>
                <a:latin typeface="+mj-lt"/>
                <a:cs typeface="Arial" panose="020B0604020202020204" pitchFamily="34" charset="0"/>
              </a:rPr>
              <a:t>de Presupuestos Mínimos de Protección Ambiental de los Bosques Nativos</a:t>
            </a:r>
            <a:endParaRPr lang="es-ES" sz="2400" dirty="0">
              <a:solidFill>
                <a:srgbClr val="50535C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9" name="Flecha: cheurón 48">
            <a:extLst>
              <a:ext uri="{FF2B5EF4-FFF2-40B4-BE49-F238E27FC236}">
                <a16:creationId xmlns:a16="http://schemas.microsoft.com/office/drawing/2014/main" id="{D835AB8B-91E0-B458-EF74-B5E24D31BC01}"/>
              </a:ext>
            </a:extLst>
          </p:cNvPr>
          <p:cNvSpPr/>
          <p:nvPr/>
        </p:nvSpPr>
        <p:spPr>
          <a:xfrm>
            <a:off x="3745309" y="2320348"/>
            <a:ext cx="664097" cy="732261"/>
          </a:xfrm>
          <a:prstGeom prst="chevron">
            <a:avLst/>
          </a:prstGeom>
          <a:solidFill>
            <a:srgbClr val="C6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C6D200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7632A3E-99F4-F5FD-E5EC-0827DCA77122}"/>
              </a:ext>
            </a:extLst>
          </p:cNvPr>
          <p:cNvSpPr/>
          <p:nvPr/>
        </p:nvSpPr>
        <p:spPr>
          <a:xfrm>
            <a:off x="360183" y="365618"/>
            <a:ext cx="4021946" cy="738664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4200" b="1" dirty="0">
                <a:solidFill>
                  <a:srgbClr val="50535C"/>
                </a:solidFill>
                <a:latin typeface="+mj-lt"/>
                <a:ea typeface="Encode Sans" charset="0"/>
                <a:cs typeface="Arial" panose="020B0604020202020204" pitchFamily="34" charset="0"/>
              </a:rPr>
              <a:t>Ley </a:t>
            </a:r>
            <a:r>
              <a:rPr lang="es-ES" sz="4200" b="1" dirty="0" err="1">
                <a:solidFill>
                  <a:srgbClr val="50535C"/>
                </a:solidFill>
                <a:latin typeface="+mj-lt"/>
                <a:ea typeface="Encode Sans" charset="0"/>
                <a:cs typeface="Arial" panose="020B0604020202020204" pitchFamily="34" charset="0"/>
              </a:rPr>
              <a:t>N°</a:t>
            </a:r>
            <a:r>
              <a:rPr lang="es-ES" sz="4200" b="1" dirty="0">
                <a:solidFill>
                  <a:srgbClr val="50535C"/>
                </a:solidFill>
                <a:latin typeface="+mj-lt"/>
                <a:ea typeface="Encode Sans" charset="0"/>
                <a:cs typeface="Arial" panose="020B0604020202020204" pitchFamily="34" charset="0"/>
              </a:rPr>
              <a:t> 26.331</a:t>
            </a:r>
            <a:endParaRPr lang="es-AR" sz="4200" b="1" dirty="0">
              <a:solidFill>
                <a:srgbClr val="50535C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0" name="11 CuadroTexto">
            <a:extLst>
              <a:ext uri="{FF2B5EF4-FFF2-40B4-BE49-F238E27FC236}">
                <a16:creationId xmlns:a16="http://schemas.microsoft.com/office/drawing/2014/main" id="{57A08AB7-A95B-CEA7-AC0C-CD69BDD64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44" y="2344412"/>
            <a:ext cx="3846694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180975" algn="ctr" eaLnBrk="1" hangingPunct="1">
              <a:spcBef>
                <a:spcPct val="0"/>
              </a:spcBef>
              <a:buClr>
                <a:srgbClr val="0070C0"/>
              </a:buClr>
              <a:buSzPct val="140000"/>
              <a:buNone/>
              <a:defRPr/>
            </a:pPr>
            <a:r>
              <a:rPr lang="es-AR" altLang="es-AR" sz="3500" b="1" dirty="0">
                <a:solidFill>
                  <a:srgbClr val="C6D200"/>
                </a:solidFill>
                <a:latin typeface="EncodeSans-SemiBold"/>
                <a:ea typeface="+mj-ea"/>
                <a:cs typeface="EncodeSans-SemiBold"/>
              </a:rPr>
              <a:t>En el año 2007</a:t>
            </a:r>
            <a:endParaRPr lang="es-AR" altLang="es-AR" sz="3500" b="1" dirty="0">
              <a:solidFill>
                <a:srgbClr val="C6D2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12 CuadroTexto">
            <a:extLst>
              <a:ext uri="{FF2B5EF4-FFF2-40B4-BE49-F238E27FC236}">
                <a16:creationId xmlns:a16="http://schemas.microsoft.com/office/drawing/2014/main" id="{70B0DFE8-C09E-4A2F-F103-4221C9306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940" y="3450524"/>
            <a:ext cx="7906227" cy="2805063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None/>
              <a:defRPr/>
            </a:pPr>
            <a:r>
              <a:rPr lang="es-AR" altLang="es-AR" sz="2400" b="1" dirty="0">
                <a:solidFill>
                  <a:srgbClr val="50535C"/>
                </a:solidFill>
                <a:latin typeface="EncodeSans-SemiBold"/>
                <a:ea typeface="+mj-ea"/>
              </a:rPr>
              <a:t>Se sanciona la Ley </a:t>
            </a:r>
            <a:r>
              <a:rPr lang="es-AR" altLang="es-AR" sz="2400" b="1" dirty="0" err="1">
                <a:solidFill>
                  <a:srgbClr val="50535C"/>
                </a:solidFill>
                <a:latin typeface="EncodeSans-SemiBold"/>
                <a:ea typeface="+mj-ea"/>
              </a:rPr>
              <a:t>N°</a:t>
            </a:r>
            <a:r>
              <a:rPr lang="es-AR" altLang="es-AR" sz="2400" b="1" dirty="0">
                <a:solidFill>
                  <a:srgbClr val="50535C"/>
                </a:solidFill>
                <a:latin typeface="EncodeSans-SemiBold"/>
                <a:ea typeface="+mj-ea"/>
              </a:rPr>
              <a:t> 26.331 de Protección ambiental de los bosques nativos  que   establece los presupuestos mínimos de protección ambiental   para el enriquecimiento, la restauración, conservación, aprovechamiento y manejo sostenible de los bosques nativos.</a:t>
            </a:r>
          </a:p>
        </p:txBody>
      </p:sp>
      <p:sp>
        <p:nvSpPr>
          <p:cNvPr id="27" name="Flecha: cheurón 26">
            <a:extLst>
              <a:ext uri="{FF2B5EF4-FFF2-40B4-BE49-F238E27FC236}">
                <a16:creationId xmlns:a16="http://schemas.microsoft.com/office/drawing/2014/main" id="{243F8708-9E36-165A-FA42-4503EC6E8B06}"/>
              </a:ext>
            </a:extLst>
          </p:cNvPr>
          <p:cNvSpPr/>
          <p:nvPr/>
        </p:nvSpPr>
        <p:spPr>
          <a:xfrm>
            <a:off x="721694" y="4075139"/>
            <a:ext cx="1562109" cy="1722444"/>
          </a:xfrm>
          <a:prstGeom prst="chevron">
            <a:avLst/>
          </a:prstGeom>
          <a:solidFill>
            <a:srgbClr val="C6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C6D200"/>
              </a:solidFill>
            </a:endParaRP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03C7485B-5344-856C-B66F-9CD79AE83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6094" y="436534"/>
            <a:ext cx="427162" cy="2017974"/>
          </a:xfrm>
          <a:prstGeom prst="rect">
            <a:avLst/>
          </a:prstGeom>
        </p:spPr>
      </p:pic>
      <p:sp>
        <p:nvSpPr>
          <p:cNvPr id="37" name="11 CuadroTexto">
            <a:extLst>
              <a:ext uri="{FF2B5EF4-FFF2-40B4-BE49-F238E27FC236}">
                <a16:creationId xmlns:a16="http://schemas.microsoft.com/office/drawing/2014/main" id="{19416951-B0E2-F2E3-7161-207528F02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1528" y="2236238"/>
            <a:ext cx="697974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70C0"/>
              </a:buClr>
              <a:buSzPct val="140000"/>
              <a:buNone/>
              <a:defRPr/>
            </a:pPr>
            <a:r>
              <a:rPr lang="es-AR" altLang="es-AR" sz="2400" b="1" dirty="0">
                <a:solidFill>
                  <a:srgbClr val="C6D200"/>
                </a:solidFill>
                <a:latin typeface="EncodeSans-SemiBold"/>
                <a:ea typeface="+mj-ea"/>
                <a:cs typeface="EncodeSans-SemiBold"/>
              </a:rPr>
              <a:t>ante el aumento de la tasa de pérdida de bosques nativos y sumada a la presión de la sociedad civil.</a:t>
            </a:r>
            <a:r>
              <a:rPr lang="es-AR" altLang="es-AR" sz="2400" b="1" dirty="0">
                <a:solidFill>
                  <a:srgbClr val="C6D200"/>
                </a:solidFill>
                <a:latin typeface="+mn-lt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2641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7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895B710F-FC4C-5691-3395-2D4F5E4242D0}"/>
              </a:ext>
            </a:extLst>
          </p:cNvPr>
          <p:cNvSpPr/>
          <p:nvPr/>
        </p:nvSpPr>
        <p:spPr>
          <a:xfrm>
            <a:off x="4613774" y="2426213"/>
            <a:ext cx="2885565" cy="4124497"/>
          </a:xfrm>
          <a:prstGeom prst="roundRect">
            <a:avLst>
              <a:gd name="adj" fmla="val 3603"/>
            </a:avLst>
          </a:prstGeom>
          <a:solidFill>
            <a:srgbClr val="50535C">
              <a:alpha val="20000"/>
            </a:srgb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0188BF95-C0F5-4089-3475-D5DA7A436D6A}"/>
              </a:ext>
            </a:extLst>
          </p:cNvPr>
          <p:cNvSpPr/>
          <p:nvPr/>
        </p:nvSpPr>
        <p:spPr>
          <a:xfrm>
            <a:off x="1278892" y="2426213"/>
            <a:ext cx="2885565" cy="4124498"/>
          </a:xfrm>
          <a:prstGeom prst="roundRect">
            <a:avLst>
              <a:gd name="adj" fmla="val 3603"/>
            </a:avLst>
          </a:prstGeom>
          <a:solidFill>
            <a:srgbClr val="50535C">
              <a:alpha val="20000"/>
            </a:srgb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03EB0BBC-7B61-1DCC-D7F8-7406CC7B0468}"/>
              </a:ext>
            </a:extLst>
          </p:cNvPr>
          <p:cNvSpPr/>
          <p:nvPr/>
        </p:nvSpPr>
        <p:spPr>
          <a:xfrm>
            <a:off x="7948656" y="2426213"/>
            <a:ext cx="2885565" cy="4124496"/>
          </a:xfrm>
          <a:prstGeom prst="roundRect">
            <a:avLst>
              <a:gd name="adj" fmla="val 3603"/>
            </a:avLst>
          </a:prstGeom>
          <a:solidFill>
            <a:srgbClr val="50535C">
              <a:alpha val="20000"/>
            </a:srgb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3C5113B-D620-F971-61D9-2C227C873F5F}"/>
              </a:ext>
            </a:extLst>
          </p:cNvPr>
          <p:cNvSpPr/>
          <p:nvPr/>
        </p:nvSpPr>
        <p:spPr>
          <a:xfrm>
            <a:off x="1278893" y="4483383"/>
            <a:ext cx="2885564" cy="723275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6848E6C-BB69-A12E-9B2C-80CE6F9D926C}"/>
              </a:ext>
            </a:extLst>
          </p:cNvPr>
          <p:cNvSpPr/>
          <p:nvPr/>
        </p:nvSpPr>
        <p:spPr>
          <a:xfrm>
            <a:off x="4614826" y="4510677"/>
            <a:ext cx="2884512" cy="695982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9277CE0C-3920-C5D6-D452-5938A99186B2}"/>
              </a:ext>
            </a:extLst>
          </p:cNvPr>
          <p:cNvSpPr/>
          <p:nvPr/>
        </p:nvSpPr>
        <p:spPr>
          <a:xfrm>
            <a:off x="7948655" y="4510677"/>
            <a:ext cx="2885567" cy="695982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id="{9F1F528D-1A69-3A31-497C-C25A129BC736}"/>
              </a:ext>
            </a:extLst>
          </p:cNvPr>
          <p:cNvSpPr/>
          <p:nvPr/>
        </p:nvSpPr>
        <p:spPr>
          <a:xfrm>
            <a:off x="0" y="1191550"/>
            <a:ext cx="12192000" cy="796070"/>
          </a:xfrm>
          <a:prstGeom prst="roundRect">
            <a:avLst>
              <a:gd name="adj" fmla="val 0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9D09EAE2-0EBD-2AA9-0F5A-6B668DA1B2B1}"/>
              </a:ext>
            </a:extLst>
          </p:cNvPr>
          <p:cNvSpPr/>
          <p:nvPr/>
        </p:nvSpPr>
        <p:spPr>
          <a:xfrm>
            <a:off x="1453284" y="2720804"/>
            <a:ext cx="2549057" cy="1585152"/>
          </a:xfrm>
          <a:prstGeom prst="roundRect">
            <a:avLst>
              <a:gd name="adj" fmla="val 6202"/>
            </a:avLst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26B339E5-F072-C228-7E01-66CCEA71DA2D}"/>
              </a:ext>
            </a:extLst>
          </p:cNvPr>
          <p:cNvSpPr/>
          <p:nvPr/>
        </p:nvSpPr>
        <p:spPr>
          <a:xfrm>
            <a:off x="4834976" y="2720803"/>
            <a:ext cx="2476613" cy="1575853"/>
          </a:xfrm>
          <a:prstGeom prst="roundRect">
            <a:avLst>
              <a:gd name="adj" fmla="val 6145"/>
            </a:avLst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BABC075F-F042-C4AB-3A7F-593A164DD61D}"/>
              </a:ext>
            </a:extLst>
          </p:cNvPr>
          <p:cNvSpPr/>
          <p:nvPr/>
        </p:nvSpPr>
        <p:spPr>
          <a:xfrm>
            <a:off x="8137906" y="2720803"/>
            <a:ext cx="2510524" cy="1575853"/>
          </a:xfrm>
          <a:prstGeom prst="roundRect">
            <a:avLst>
              <a:gd name="adj" fmla="val 5605"/>
            </a:avLst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26" t="-2000" r="-6786" b="-2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942FFEF0-6FF3-DCA5-76D5-ACC4D71B17D7}"/>
              </a:ext>
            </a:extLst>
          </p:cNvPr>
          <p:cNvSpPr txBox="1"/>
          <p:nvPr/>
        </p:nvSpPr>
        <p:spPr>
          <a:xfrm>
            <a:off x="1454657" y="4510676"/>
            <a:ext cx="26389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AR" b="1" dirty="0">
                <a:solidFill>
                  <a:srgbClr val="50535C"/>
                </a:solidFill>
                <a:latin typeface="+mn-lt"/>
              </a:rPr>
              <a:t>Ordenamiento Territorial de los Bosques Nativos</a:t>
            </a:r>
          </a:p>
          <a:p>
            <a:pPr lvl="0"/>
            <a:endParaRPr lang="es-AR" b="1" dirty="0">
              <a:solidFill>
                <a:srgbClr val="50535C"/>
              </a:solidFill>
              <a:latin typeface="+mn-lt"/>
            </a:endParaRPr>
          </a:p>
          <a:p>
            <a:pPr lvl="0"/>
            <a:r>
              <a:rPr lang="es-AR" dirty="0">
                <a:solidFill>
                  <a:srgbClr val="50535C"/>
                </a:solidFill>
                <a:latin typeface="+mn-lt"/>
              </a:rPr>
              <a:t>Criterios de sustentabilidad ambiental y proceso participativo </a:t>
            </a: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3816599F-3526-2D27-9D1E-C7580D2EFDC1}"/>
              </a:ext>
            </a:extLst>
          </p:cNvPr>
          <p:cNvSpPr txBox="1"/>
          <p:nvPr/>
        </p:nvSpPr>
        <p:spPr>
          <a:xfrm>
            <a:off x="8116640" y="4519385"/>
            <a:ext cx="27175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AR" b="1" dirty="0">
                <a:solidFill>
                  <a:srgbClr val="50535C"/>
                </a:solidFill>
                <a:latin typeface="+mn-lt"/>
              </a:rPr>
              <a:t>Intervenciones planificadas </a:t>
            </a:r>
          </a:p>
          <a:p>
            <a:pPr lvl="0"/>
            <a:endParaRPr lang="es-AR" b="1" dirty="0">
              <a:solidFill>
                <a:srgbClr val="50535C"/>
              </a:solidFill>
              <a:latin typeface="+mn-lt"/>
            </a:endParaRPr>
          </a:p>
          <a:p>
            <a:pPr lvl="0"/>
            <a:r>
              <a:rPr lang="es-AR" dirty="0">
                <a:solidFill>
                  <a:srgbClr val="50535C"/>
                </a:solidFill>
                <a:latin typeface="+mn-lt"/>
              </a:rPr>
              <a:t>Planes de Conservación, de Manejo y de Cambio de Uso del Suelo</a:t>
            </a:r>
          </a:p>
          <a:p>
            <a:pPr>
              <a:spcAft>
                <a:spcPts val="600"/>
              </a:spcAft>
            </a:pPr>
            <a:endParaRPr lang="pt-BR" b="1" dirty="0">
              <a:solidFill>
                <a:srgbClr val="50535C"/>
              </a:solidFill>
              <a:latin typeface="+mn-lt"/>
            </a:endParaRPr>
          </a:p>
        </p:txBody>
      </p:sp>
      <p:pic>
        <p:nvPicPr>
          <p:cNvPr id="68" name="Imagen 67">
            <a:extLst>
              <a:ext uri="{FF2B5EF4-FFF2-40B4-BE49-F238E27FC236}">
                <a16:creationId xmlns:a16="http://schemas.microsoft.com/office/drawing/2014/main" id="{3765B5F8-9547-A625-5591-8BF804578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46094" y="436534"/>
            <a:ext cx="427162" cy="201797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A8CA513-FF30-7EDE-1EEC-1BD690A5778D}"/>
              </a:ext>
            </a:extLst>
          </p:cNvPr>
          <p:cNvSpPr txBox="1"/>
          <p:nvPr/>
        </p:nvSpPr>
        <p:spPr>
          <a:xfrm>
            <a:off x="4802651" y="4667084"/>
            <a:ext cx="28135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rgbClr val="50535C"/>
                </a:solidFill>
                <a:latin typeface="+mn-lt"/>
              </a:rPr>
              <a:t>Régimen de fomento</a:t>
            </a:r>
          </a:p>
          <a:p>
            <a:r>
              <a:rPr lang="es-AR" b="1" dirty="0">
                <a:solidFill>
                  <a:srgbClr val="50535C"/>
                </a:solidFill>
                <a:latin typeface="+mn-lt"/>
              </a:rPr>
              <a:t> </a:t>
            </a:r>
          </a:p>
          <a:p>
            <a:r>
              <a:rPr lang="es-AR" dirty="0">
                <a:solidFill>
                  <a:srgbClr val="50535C"/>
                </a:solidFill>
                <a:latin typeface="+mn-lt"/>
              </a:rPr>
              <a:t>Fondo Nacional para el Enriquecimiento y Conservación de los Bosques Nativos</a:t>
            </a:r>
          </a:p>
          <a:p>
            <a:pPr>
              <a:spcAft>
                <a:spcPts val="600"/>
              </a:spcAft>
            </a:pPr>
            <a:endParaRPr lang="pt-BR" b="1" dirty="0">
              <a:solidFill>
                <a:srgbClr val="50535C"/>
              </a:solidFill>
              <a:latin typeface="+mn-lt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3D0EC5F-C593-B7D7-668C-C1B9E0724931}"/>
              </a:ext>
            </a:extLst>
          </p:cNvPr>
          <p:cNvSpPr/>
          <p:nvPr/>
        </p:nvSpPr>
        <p:spPr>
          <a:xfrm>
            <a:off x="2881528" y="1238190"/>
            <a:ext cx="5919798" cy="630942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180975" algn="ctr">
              <a:buClr>
                <a:srgbClr val="0070C0"/>
              </a:buClr>
              <a:buSzPct val="140000"/>
              <a:defRPr/>
            </a:pPr>
            <a:r>
              <a:rPr lang="es-MX" sz="3500" b="1" dirty="0">
                <a:solidFill>
                  <a:srgbClr val="C6D200"/>
                </a:solidFill>
                <a:latin typeface="EncodeSans-SemiBold"/>
                <a:ea typeface="+mj-ea"/>
              </a:rPr>
              <a:t>Elementos centrales</a:t>
            </a:r>
            <a:endParaRPr lang="es-ES" sz="3500" b="1" dirty="0">
              <a:solidFill>
                <a:srgbClr val="C6D200"/>
              </a:solidFill>
              <a:latin typeface="EncodeSans-SemiBold"/>
              <a:ea typeface="+mj-ea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B98FFC7-F830-3325-9EC9-87E960961EB7}"/>
              </a:ext>
            </a:extLst>
          </p:cNvPr>
          <p:cNvSpPr/>
          <p:nvPr/>
        </p:nvSpPr>
        <p:spPr>
          <a:xfrm>
            <a:off x="360183" y="365618"/>
            <a:ext cx="4021946" cy="738664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4200" b="1" dirty="0">
                <a:solidFill>
                  <a:srgbClr val="50535C"/>
                </a:solidFill>
                <a:latin typeface="+mj-lt"/>
                <a:ea typeface="Encode Sans" charset="0"/>
                <a:cs typeface="Arial" panose="020B0604020202020204" pitchFamily="34" charset="0"/>
              </a:rPr>
              <a:t>Ley </a:t>
            </a:r>
            <a:r>
              <a:rPr lang="es-ES" sz="4200" b="1" dirty="0" err="1">
                <a:solidFill>
                  <a:srgbClr val="50535C"/>
                </a:solidFill>
                <a:latin typeface="+mj-lt"/>
                <a:ea typeface="Encode Sans" charset="0"/>
                <a:cs typeface="Arial" panose="020B0604020202020204" pitchFamily="34" charset="0"/>
              </a:rPr>
              <a:t>N°</a:t>
            </a:r>
            <a:r>
              <a:rPr lang="es-ES" sz="4200" b="1" dirty="0">
                <a:solidFill>
                  <a:srgbClr val="50535C"/>
                </a:solidFill>
                <a:latin typeface="+mj-lt"/>
                <a:ea typeface="Encode Sans" charset="0"/>
                <a:cs typeface="Arial" panose="020B0604020202020204" pitchFamily="34" charset="0"/>
              </a:rPr>
              <a:t> 26.331</a:t>
            </a:r>
            <a:endParaRPr lang="es-AR" sz="4200" b="1" dirty="0">
              <a:solidFill>
                <a:srgbClr val="50535C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33" name="Conector: angular 32">
            <a:extLst>
              <a:ext uri="{FF2B5EF4-FFF2-40B4-BE49-F238E27FC236}">
                <a16:creationId xmlns:a16="http://schemas.microsoft.com/office/drawing/2014/main" id="{CD3185FF-69E6-08AB-7465-260A11094734}"/>
              </a:ext>
            </a:extLst>
          </p:cNvPr>
          <p:cNvCxnSpPr>
            <a:stCxn id="21" idx="0"/>
            <a:endCxn id="22" idx="0"/>
          </p:cNvCxnSpPr>
          <p:nvPr/>
        </p:nvCxnSpPr>
        <p:spPr>
          <a:xfrm rot="5400000" flipH="1" flipV="1">
            <a:off x="6056557" y="-908669"/>
            <a:ext cx="12700" cy="6669764"/>
          </a:xfrm>
          <a:prstGeom prst="bentConnector3">
            <a:avLst>
              <a:gd name="adj1" fmla="val 3221055"/>
            </a:avLst>
          </a:prstGeom>
          <a:ln w="66675">
            <a:solidFill>
              <a:srgbClr val="50535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721CE0A9-2671-97E2-64A5-D650EE1E4122}"/>
              </a:ext>
            </a:extLst>
          </p:cNvPr>
          <p:cNvCxnSpPr>
            <a:cxnSpLocks/>
          </p:cNvCxnSpPr>
          <p:nvPr/>
        </p:nvCxnSpPr>
        <p:spPr>
          <a:xfrm>
            <a:off x="6056556" y="2033337"/>
            <a:ext cx="0" cy="386526"/>
          </a:xfrm>
          <a:prstGeom prst="straightConnector1">
            <a:avLst/>
          </a:prstGeom>
          <a:ln w="66675">
            <a:solidFill>
              <a:srgbClr val="50535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2004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>
            <a:extLst>
              <a:ext uri="{FF2B5EF4-FFF2-40B4-BE49-F238E27FC236}">
                <a16:creationId xmlns:a16="http://schemas.microsoft.com/office/drawing/2014/main" id="{CB86FA5F-734C-0DC6-8A28-156555958850}"/>
              </a:ext>
            </a:extLst>
          </p:cNvPr>
          <p:cNvSpPr/>
          <p:nvPr/>
        </p:nvSpPr>
        <p:spPr>
          <a:xfrm>
            <a:off x="0" y="0"/>
            <a:ext cx="6511288" cy="6858000"/>
          </a:xfrm>
          <a:prstGeom prst="rect">
            <a:avLst/>
          </a:prstGeom>
          <a:solidFill>
            <a:srgbClr val="50535C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68" name="Imagen 67">
            <a:extLst>
              <a:ext uri="{FF2B5EF4-FFF2-40B4-BE49-F238E27FC236}">
                <a16:creationId xmlns:a16="http://schemas.microsoft.com/office/drawing/2014/main" id="{3765B5F8-9547-A625-5591-8BF804578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6094" y="436534"/>
            <a:ext cx="427162" cy="2017974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301C601D-4C9F-8786-3C4A-C0741AB6A05A}"/>
              </a:ext>
            </a:extLst>
          </p:cNvPr>
          <p:cNvSpPr/>
          <p:nvPr/>
        </p:nvSpPr>
        <p:spPr>
          <a:xfrm>
            <a:off x="555881" y="1426296"/>
            <a:ext cx="2601396" cy="1631216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s-AR" sz="2500" b="1" dirty="0">
                <a:solidFill>
                  <a:srgbClr val="50535C"/>
                </a:solidFill>
                <a:latin typeface="+mn-lt"/>
              </a:rPr>
              <a:t>Ordenamiento Territorial de los Bosques Nativos (OTBN)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3A48EF7-5568-14C9-FCC6-4F37B7C6C7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" t="459" r="549" b="1258"/>
          <a:stretch/>
        </p:blipFill>
        <p:spPr>
          <a:xfrm>
            <a:off x="643071" y="3255599"/>
            <a:ext cx="5402551" cy="3176976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F479DC61-97BC-DF86-1F78-13BCAD3150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4" t="51069" r="-1" b="22332"/>
          <a:stretch/>
        </p:blipFill>
        <p:spPr>
          <a:xfrm>
            <a:off x="9535330" y="1545594"/>
            <a:ext cx="1719125" cy="1623047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789275BC-D659-DA6F-7FBD-2E43AC66DC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387" y="472557"/>
            <a:ext cx="3307395" cy="5785996"/>
          </a:xfrm>
          <a:prstGeom prst="rect">
            <a:avLst/>
          </a:prstGeom>
        </p:spPr>
      </p:pic>
      <p:grpSp>
        <p:nvGrpSpPr>
          <p:cNvPr id="27" name="Grupo 26">
            <a:extLst>
              <a:ext uri="{FF2B5EF4-FFF2-40B4-BE49-F238E27FC236}">
                <a16:creationId xmlns:a16="http://schemas.microsoft.com/office/drawing/2014/main" id="{192F9F4E-9FC6-D79C-D324-868F67657C1E}"/>
              </a:ext>
            </a:extLst>
          </p:cNvPr>
          <p:cNvGrpSpPr/>
          <p:nvPr/>
        </p:nvGrpSpPr>
        <p:grpSpPr>
          <a:xfrm>
            <a:off x="9191625" y="3781424"/>
            <a:ext cx="2524874" cy="2640041"/>
            <a:chOff x="9108555" y="3881428"/>
            <a:chExt cx="2524874" cy="2640041"/>
          </a:xfrm>
        </p:grpSpPr>
        <p:sp>
          <p:nvSpPr>
            <p:cNvPr id="28" name="Rectángulo: esquinas redondeadas 27">
              <a:extLst>
                <a:ext uri="{FF2B5EF4-FFF2-40B4-BE49-F238E27FC236}">
                  <a16:creationId xmlns:a16="http://schemas.microsoft.com/office/drawing/2014/main" id="{3B8E08B6-3A00-60FD-323C-AB84FFE0A0D9}"/>
                </a:ext>
              </a:extLst>
            </p:cNvPr>
            <p:cNvSpPr/>
            <p:nvPr/>
          </p:nvSpPr>
          <p:spPr>
            <a:xfrm>
              <a:off x="9108555" y="3881428"/>
              <a:ext cx="2524874" cy="2640041"/>
            </a:xfrm>
            <a:prstGeom prst="roundRect">
              <a:avLst>
                <a:gd name="adj" fmla="val 5438"/>
              </a:avLst>
            </a:prstGeom>
            <a:solidFill>
              <a:srgbClr val="50535C">
                <a:alpha val="20000"/>
              </a:srgbClr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E6A20AED-1947-EFCC-9282-B41A79DAC3DF}"/>
                </a:ext>
              </a:extLst>
            </p:cNvPr>
            <p:cNvGrpSpPr/>
            <p:nvPr/>
          </p:nvGrpSpPr>
          <p:grpSpPr>
            <a:xfrm>
              <a:off x="9307478" y="4207435"/>
              <a:ext cx="2300576" cy="2054519"/>
              <a:chOff x="9637000" y="4289360"/>
              <a:chExt cx="2232874" cy="2054519"/>
            </a:xfrm>
          </p:grpSpPr>
          <p:sp>
            <p:nvSpPr>
              <p:cNvPr id="32" name="Rectángulo: esquinas redondeadas 31">
                <a:extLst>
                  <a:ext uri="{FF2B5EF4-FFF2-40B4-BE49-F238E27FC236}">
                    <a16:creationId xmlns:a16="http://schemas.microsoft.com/office/drawing/2014/main" id="{BF42EA5D-25D3-9309-EA43-555DBCDA9C1C}"/>
                  </a:ext>
                </a:extLst>
              </p:cNvPr>
              <p:cNvSpPr/>
              <p:nvPr/>
            </p:nvSpPr>
            <p:spPr>
              <a:xfrm>
                <a:off x="9893006" y="4289360"/>
                <a:ext cx="1553050" cy="703588"/>
              </a:xfrm>
              <a:prstGeom prst="roundRect">
                <a:avLst>
                  <a:gd name="adj" fmla="val 50000"/>
                </a:avLst>
              </a:prstGeom>
              <a:solidFill>
                <a:srgbClr val="50535C"/>
              </a:solidFill>
              <a:ln>
                <a:noFill/>
              </a:ln>
              <a:effec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dirty="0"/>
              </a:p>
            </p:txBody>
          </p:sp>
          <p:sp>
            <p:nvSpPr>
              <p:cNvPr id="34" name="CuadroTexto 1">
                <a:extLst>
                  <a:ext uri="{FF2B5EF4-FFF2-40B4-BE49-F238E27FC236}">
                    <a16:creationId xmlns:a16="http://schemas.microsoft.com/office/drawing/2014/main" id="{72B456D2-25CA-30B5-5F15-F07E2E0C76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87617" y="4327248"/>
                <a:ext cx="965556" cy="6155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s-AR" altLang="es-AR" sz="3400" b="1" dirty="0">
                    <a:solidFill>
                      <a:schemeClr val="bg1"/>
                    </a:solidFill>
                    <a:latin typeface="+mn-lt"/>
                  </a:rPr>
                  <a:t>53,2</a:t>
                </a:r>
              </a:p>
            </p:txBody>
          </p:sp>
          <p:sp>
            <p:nvSpPr>
              <p:cNvPr id="35" name="CuadroTexto 7">
                <a:extLst>
                  <a:ext uri="{FF2B5EF4-FFF2-40B4-BE49-F238E27FC236}">
                    <a16:creationId xmlns:a16="http://schemas.microsoft.com/office/drawing/2014/main" id="{41A4BF85-A00B-8CBA-D5BA-9649B3EDD5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869390" y="5162332"/>
                <a:ext cx="2000484" cy="5847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38" tIns="45719" rIns="91438" bIns="45719">
                <a:spAutoFit/>
              </a:bodyPr>
              <a:lstStyle>
                <a:lvl1pPr defTabSz="6858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284413" indent="1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741613" indent="1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198813" indent="1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656013" indent="1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defRPr/>
                </a:pPr>
                <a:r>
                  <a:rPr lang="es-ES" altLang="es-ES" sz="1600" b="1" dirty="0">
                    <a:solidFill>
                      <a:srgbClr val="50535C"/>
                    </a:solidFill>
                    <a:latin typeface="+mj-lt"/>
                    <a:ea typeface="+mj-ea"/>
                    <a:cs typeface="EncodeSans-SemiBold"/>
                  </a:rPr>
                  <a:t>Millones de hectáreas de Bosque Nativo</a:t>
                </a:r>
              </a:p>
            </p:txBody>
          </p:sp>
          <p:sp>
            <p:nvSpPr>
              <p:cNvPr id="36" name="16 Rectángulo">
                <a:extLst>
                  <a:ext uri="{FF2B5EF4-FFF2-40B4-BE49-F238E27FC236}">
                    <a16:creationId xmlns:a16="http://schemas.microsoft.com/office/drawing/2014/main" id="{B3B1C05E-51F1-6704-BBE2-3829BE2C7EE5}"/>
                  </a:ext>
                </a:extLst>
              </p:cNvPr>
              <p:cNvSpPr/>
              <p:nvPr/>
            </p:nvSpPr>
            <p:spPr>
              <a:xfrm>
                <a:off x="9869390" y="5759106"/>
                <a:ext cx="1881950" cy="584773"/>
              </a:xfrm>
              <a:prstGeom prst="rect">
                <a:avLst/>
              </a:prstGeom>
            </p:spPr>
            <p:txBody>
              <a:bodyPr wrap="square" lIns="91438" tIns="45719" rIns="91438" bIns="45719">
                <a:spAutoFit/>
              </a:bodyPr>
              <a:lstStyle/>
              <a:p>
                <a:pPr defTabSz="685800">
                  <a:defRPr/>
                </a:pPr>
                <a:r>
                  <a:rPr lang="es-AR" sz="1600" b="1" dirty="0">
                    <a:solidFill>
                      <a:srgbClr val="50535C"/>
                    </a:solidFill>
                    <a:latin typeface="+mj-lt"/>
                    <a:ea typeface="+mj-ea"/>
                    <a:cs typeface="EncodeSans-SemiBold"/>
                  </a:rPr>
                  <a:t>19 %  del territorio continental</a:t>
                </a:r>
              </a:p>
            </p:txBody>
          </p:sp>
          <p:sp>
            <p:nvSpPr>
              <p:cNvPr id="37" name="Flecha: cheurón 36">
                <a:extLst>
                  <a:ext uri="{FF2B5EF4-FFF2-40B4-BE49-F238E27FC236}">
                    <a16:creationId xmlns:a16="http://schemas.microsoft.com/office/drawing/2014/main" id="{A9A915A6-C590-8A6C-0DE1-5C13D87A6BD6}"/>
                  </a:ext>
                </a:extLst>
              </p:cNvPr>
              <p:cNvSpPr/>
              <p:nvPr/>
            </p:nvSpPr>
            <p:spPr>
              <a:xfrm>
                <a:off x="9637000" y="5282163"/>
                <a:ext cx="207133" cy="228393"/>
              </a:xfrm>
              <a:prstGeom prst="chevron">
                <a:avLst/>
              </a:prstGeom>
              <a:solidFill>
                <a:srgbClr val="505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>
                  <a:solidFill>
                    <a:srgbClr val="50535C"/>
                  </a:solidFill>
                </a:endParaRPr>
              </a:p>
            </p:txBody>
          </p:sp>
          <p:sp>
            <p:nvSpPr>
              <p:cNvPr id="38" name="Flecha: cheurón 37">
                <a:extLst>
                  <a:ext uri="{FF2B5EF4-FFF2-40B4-BE49-F238E27FC236}">
                    <a16:creationId xmlns:a16="http://schemas.microsoft.com/office/drawing/2014/main" id="{F50FD8A5-25C6-69E8-EFF7-89BFFEEDE32A}"/>
                  </a:ext>
                </a:extLst>
              </p:cNvPr>
              <p:cNvSpPr/>
              <p:nvPr/>
            </p:nvSpPr>
            <p:spPr>
              <a:xfrm>
                <a:off x="9637000" y="5841083"/>
                <a:ext cx="207133" cy="228393"/>
              </a:xfrm>
              <a:prstGeom prst="chevron">
                <a:avLst/>
              </a:prstGeom>
              <a:solidFill>
                <a:srgbClr val="505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>
                  <a:solidFill>
                    <a:srgbClr val="50535C"/>
                  </a:solidFill>
                </a:endParaRPr>
              </a:p>
            </p:txBody>
          </p:sp>
        </p:grp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E84D51D7-B695-8E7D-7156-598CE643F6ED}"/>
              </a:ext>
            </a:extLst>
          </p:cNvPr>
          <p:cNvGrpSpPr/>
          <p:nvPr/>
        </p:nvGrpSpPr>
        <p:grpSpPr>
          <a:xfrm>
            <a:off x="3258921" y="779912"/>
            <a:ext cx="2848105" cy="2346936"/>
            <a:chOff x="3103171" y="267714"/>
            <a:chExt cx="3328988" cy="2743200"/>
          </a:xfrm>
        </p:grpSpPr>
        <p:graphicFrame>
          <p:nvGraphicFramePr>
            <p:cNvPr id="3" name="Gráfico 2">
              <a:extLst>
                <a:ext uri="{FF2B5EF4-FFF2-40B4-BE49-F238E27FC236}">
                  <a16:creationId xmlns:a16="http://schemas.microsoft.com/office/drawing/2014/main" id="{5DBFF27E-50D7-FD06-E65D-9C85AFA5DCC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993684282"/>
                </p:ext>
              </p:extLst>
            </p:nvPr>
          </p:nvGraphicFramePr>
          <p:xfrm>
            <a:off x="3103171" y="267714"/>
            <a:ext cx="3328988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cxnSp>
          <p:nvCxnSpPr>
            <p:cNvPr id="5" name="Conector: angular 4">
              <a:extLst>
                <a:ext uri="{FF2B5EF4-FFF2-40B4-BE49-F238E27FC236}">
                  <a16:creationId xmlns:a16="http://schemas.microsoft.com/office/drawing/2014/main" id="{F2B928AD-8379-8796-F577-FFCAA45ABFC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249553" y="1690270"/>
              <a:ext cx="516140" cy="372144"/>
            </a:xfrm>
            <a:prstGeom prst="bentConnector3">
              <a:avLst>
                <a:gd name="adj1" fmla="val -3615"/>
              </a:avLst>
            </a:prstGeom>
            <a:ln>
              <a:solidFill>
                <a:srgbClr val="5053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: angular 8">
              <a:extLst>
                <a:ext uri="{FF2B5EF4-FFF2-40B4-BE49-F238E27FC236}">
                  <a16:creationId xmlns:a16="http://schemas.microsoft.com/office/drawing/2014/main" id="{EBF4AF85-8B36-E64E-8A2C-2A0E91B729C9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762896" y="1678048"/>
              <a:ext cx="516531" cy="396976"/>
            </a:xfrm>
            <a:prstGeom prst="bentConnector3">
              <a:avLst>
                <a:gd name="adj1" fmla="val 1084"/>
              </a:avLst>
            </a:prstGeom>
            <a:ln>
              <a:solidFill>
                <a:srgbClr val="5053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: angular 16">
              <a:extLst>
                <a:ext uri="{FF2B5EF4-FFF2-40B4-BE49-F238E27FC236}">
                  <a16:creationId xmlns:a16="http://schemas.microsoft.com/office/drawing/2014/main" id="{038C5FED-D73B-C55A-BD69-EA2C71E7E806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206063" y="472556"/>
              <a:ext cx="616611" cy="222047"/>
            </a:xfrm>
            <a:prstGeom prst="bentConnector3">
              <a:avLst>
                <a:gd name="adj1" fmla="val 98781"/>
              </a:avLst>
            </a:prstGeom>
            <a:ln>
              <a:solidFill>
                <a:srgbClr val="5053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Flecha: cheurón 29">
            <a:extLst>
              <a:ext uri="{FF2B5EF4-FFF2-40B4-BE49-F238E27FC236}">
                <a16:creationId xmlns:a16="http://schemas.microsoft.com/office/drawing/2014/main" id="{7DC3DFCF-1591-9D45-E7F7-C3B099A4AC62}"/>
              </a:ext>
            </a:extLst>
          </p:cNvPr>
          <p:cNvSpPr/>
          <p:nvPr/>
        </p:nvSpPr>
        <p:spPr>
          <a:xfrm rot="2932999">
            <a:off x="818684" y="504941"/>
            <a:ext cx="878098" cy="968226"/>
          </a:xfrm>
          <a:prstGeom prst="chevron">
            <a:avLst/>
          </a:prstGeom>
          <a:solidFill>
            <a:srgbClr val="505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5053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330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498759C5-ED80-C0A6-6F12-F3A7CCEB95D0}"/>
              </a:ext>
            </a:extLst>
          </p:cNvPr>
          <p:cNvSpPr/>
          <p:nvPr/>
        </p:nvSpPr>
        <p:spPr>
          <a:xfrm>
            <a:off x="4581526" y="2019300"/>
            <a:ext cx="7610474" cy="1374246"/>
          </a:xfrm>
          <a:prstGeom prst="roundRect">
            <a:avLst>
              <a:gd name="adj" fmla="val 0"/>
            </a:avLst>
          </a:prstGeom>
          <a:solidFill>
            <a:srgbClr val="D7DF23">
              <a:alpha val="50000"/>
            </a:srgb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8" name="Rectángulo: esquinas redondeadas 47">
            <a:extLst>
              <a:ext uri="{FF2B5EF4-FFF2-40B4-BE49-F238E27FC236}">
                <a16:creationId xmlns:a16="http://schemas.microsoft.com/office/drawing/2014/main" id="{5FAFCFF6-F6A7-A6D2-25A5-B5C65789ED28}"/>
              </a:ext>
            </a:extLst>
          </p:cNvPr>
          <p:cNvSpPr/>
          <p:nvPr/>
        </p:nvSpPr>
        <p:spPr>
          <a:xfrm>
            <a:off x="8488414" y="379838"/>
            <a:ext cx="2229579" cy="1024255"/>
          </a:xfrm>
          <a:prstGeom prst="roundRect">
            <a:avLst>
              <a:gd name="adj" fmla="val 47651"/>
            </a:avLst>
          </a:prstGeom>
          <a:solidFill>
            <a:srgbClr val="50535C">
              <a:alpha val="20000"/>
            </a:srgb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CB86FA5F-734C-0DC6-8A28-156555958850}"/>
              </a:ext>
            </a:extLst>
          </p:cNvPr>
          <p:cNvSpPr/>
          <p:nvPr/>
        </p:nvSpPr>
        <p:spPr>
          <a:xfrm>
            <a:off x="0" y="0"/>
            <a:ext cx="4978739" cy="6858000"/>
          </a:xfrm>
          <a:prstGeom prst="rect">
            <a:avLst/>
          </a:prstGeom>
          <a:solidFill>
            <a:srgbClr val="505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D7DF23"/>
              </a:solidFill>
            </a:endParaRPr>
          </a:p>
        </p:txBody>
      </p:sp>
      <p:sp>
        <p:nvSpPr>
          <p:cNvPr id="39" name="Rectángulo: esquinas redondeadas 38">
            <a:extLst>
              <a:ext uri="{FF2B5EF4-FFF2-40B4-BE49-F238E27FC236}">
                <a16:creationId xmlns:a16="http://schemas.microsoft.com/office/drawing/2014/main" id="{0D56A514-9DFB-7EFA-8DE0-E664810F0DDE}"/>
              </a:ext>
            </a:extLst>
          </p:cNvPr>
          <p:cNvSpPr/>
          <p:nvPr/>
        </p:nvSpPr>
        <p:spPr>
          <a:xfrm>
            <a:off x="-2" y="-1"/>
            <a:ext cx="4978739" cy="3393547"/>
          </a:xfrm>
          <a:prstGeom prst="roundRect">
            <a:avLst>
              <a:gd name="adj" fmla="val 0"/>
            </a:avLst>
          </a:prstGeom>
          <a:solidFill>
            <a:srgbClr val="C3C5C4">
              <a:alpha val="10000"/>
            </a:srgb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0" name="Rectángulo: esquinas redondeadas 29">
            <a:extLst>
              <a:ext uri="{FF2B5EF4-FFF2-40B4-BE49-F238E27FC236}">
                <a16:creationId xmlns:a16="http://schemas.microsoft.com/office/drawing/2014/main" id="{19FCE613-3973-1204-0749-5BAFDFD214F0}"/>
              </a:ext>
            </a:extLst>
          </p:cNvPr>
          <p:cNvSpPr/>
          <p:nvPr/>
        </p:nvSpPr>
        <p:spPr>
          <a:xfrm>
            <a:off x="5506818" y="379838"/>
            <a:ext cx="2229579" cy="1024255"/>
          </a:xfrm>
          <a:prstGeom prst="roundRect">
            <a:avLst>
              <a:gd name="adj" fmla="val 47651"/>
            </a:avLst>
          </a:prstGeom>
          <a:solidFill>
            <a:srgbClr val="50535C">
              <a:alpha val="20000"/>
            </a:srgb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0" name="Rectángulo: esquinas redondeadas 39">
            <a:extLst>
              <a:ext uri="{FF2B5EF4-FFF2-40B4-BE49-F238E27FC236}">
                <a16:creationId xmlns:a16="http://schemas.microsoft.com/office/drawing/2014/main" id="{4D36AAA7-823F-79DB-E224-1A838B86ACC9}"/>
              </a:ext>
            </a:extLst>
          </p:cNvPr>
          <p:cNvSpPr/>
          <p:nvPr/>
        </p:nvSpPr>
        <p:spPr>
          <a:xfrm>
            <a:off x="5844137" y="896757"/>
            <a:ext cx="1532167" cy="31996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1" name="Rectángulo: esquinas redondeadas 40">
            <a:extLst>
              <a:ext uri="{FF2B5EF4-FFF2-40B4-BE49-F238E27FC236}">
                <a16:creationId xmlns:a16="http://schemas.microsoft.com/office/drawing/2014/main" id="{DABD3D9C-34F8-450A-024B-A50FA56C7CA2}"/>
              </a:ext>
            </a:extLst>
          </p:cNvPr>
          <p:cNvSpPr/>
          <p:nvPr/>
        </p:nvSpPr>
        <p:spPr>
          <a:xfrm>
            <a:off x="8833595" y="896757"/>
            <a:ext cx="1532167" cy="31996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68" name="Imagen 67">
            <a:extLst>
              <a:ext uri="{FF2B5EF4-FFF2-40B4-BE49-F238E27FC236}">
                <a16:creationId xmlns:a16="http://schemas.microsoft.com/office/drawing/2014/main" id="{3765B5F8-9547-A625-5591-8BF804578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6094" y="436534"/>
            <a:ext cx="427162" cy="2017974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301C601D-4C9F-8786-3C4A-C0741AB6A05A}"/>
              </a:ext>
            </a:extLst>
          </p:cNvPr>
          <p:cNvSpPr/>
          <p:nvPr/>
        </p:nvSpPr>
        <p:spPr>
          <a:xfrm>
            <a:off x="784135" y="1911689"/>
            <a:ext cx="2537475" cy="12926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s-MX" sz="2600" b="1" dirty="0">
                <a:solidFill>
                  <a:srgbClr val="D7DF23"/>
                </a:solidFill>
                <a:latin typeface="+mj-lt"/>
                <a:ea typeface="+mj-ea"/>
                <a:cs typeface="EncodeSans-SemiBold"/>
              </a:rPr>
              <a:t>Planes de Manejo Forestal Sostenible</a:t>
            </a:r>
          </a:p>
        </p:txBody>
      </p:sp>
      <p:sp>
        <p:nvSpPr>
          <p:cNvPr id="5" name="17 Rectángulo">
            <a:extLst>
              <a:ext uri="{FF2B5EF4-FFF2-40B4-BE49-F238E27FC236}">
                <a16:creationId xmlns:a16="http://schemas.microsoft.com/office/drawing/2014/main" id="{D66A4B21-6AC0-FB53-5A3D-7B283369EB05}"/>
              </a:ext>
            </a:extLst>
          </p:cNvPr>
          <p:cNvSpPr/>
          <p:nvPr/>
        </p:nvSpPr>
        <p:spPr>
          <a:xfrm>
            <a:off x="784135" y="3512785"/>
            <a:ext cx="322028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400" dirty="0">
                <a:solidFill>
                  <a:srgbClr val="D7DF23"/>
                </a:solidFill>
                <a:latin typeface="+mj-lt"/>
                <a:ea typeface="+mj-ea"/>
                <a:cs typeface="EncodeSans-SemiBold"/>
              </a:rPr>
              <a:t>Documento que </a:t>
            </a:r>
            <a:r>
              <a:rPr lang="es-ES_tradnl" sz="2400" b="1" u="sng" dirty="0">
                <a:solidFill>
                  <a:srgbClr val="D7DF23"/>
                </a:solidFill>
                <a:latin typeface="+mj-lt"/>
                <a:ea typeface="+mj-ea"/>
                <a:cs typeface="EncodeSans-SemiBold"/>
              </a:rPr>
              <a:t>ordena y planifica</a:t>
            </a:r>
            <a:r>
              <a:rPr lang="es-ES_tradnl" sz="2400" b="1" dirty="0">
                <a:solidFill>
                  <a:srgbClr val="D7DF23"/>
                </a:solidFill>
                <a:latin typeface="+mj-lt"/>
                <a:ea typeface="+mj-ea"/>
                <a:cs typeface="EncodeSans-SemiBold"/>
              </a:rPr>
              <a:t> </a:t>
            </a:r>
            <a:r>
              <a:rPr lang="es-ES_tradnl" sz="2400" dirty="0">
                <a:solidFill>
                  <a:srgbClr val="D7DF23"/>
                </a:solidFill>
                <a:latin typeface="+mj-lt"/>
                <a:ea typeface="+mj-ea"/>
                <a:cs typeface="EncodeSans-SemiBold"/>
              </a:rPr>
              <a:t>las actividades que se realizan en un bosque, con el fin de asegurar su conservación y manejo sostenible. </a:t>
            </a:r>
          </a:p>
        </p:txBody>
      </p:sp>
      <p:sp>
        <p:nvSpPr>
          <p:cNvPr id="7" name="20 CuadroTexto">
            <a:extLst>
              <a:ext uri="{FF2B5EF4-FFF2-40B4-BE49-F238E27FC236}">
                <a16:creationId xmlns:a16="http://schemas.microsoft.com/office/drawing/2014/main" id="{5355F5A0-985D-04EB-45FD-3A74BB9B2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4137" y="2073114"/>
            <a:ext cx="454200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AR"/>
            </a:defPPr>
            <a:lvl1pPr algn="ctr">
              <a:spcBef>
                <a:spcPct val="0"/>
              </a:spcBef>
              <a:buFontTx/>
              <a:buNone/>
              <a:defRPr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Sans-SemiBold"/>
                <a:ea typeface="+mj-ea"/>
                <a:cs typeface="EncodeSans-SemiBold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9pPr>
          </a:lstStyle>
          <a:p>
            <a:r>
              <a:rPr lang="es-AR" altLang="es-AR" sz="1800" b="1" dirty="0">
                <a:solidFill>
                  <a:srgbClr val="50535C"/>
                </a:solidFill>
                <a:effectLst/>
                <a:latin typeface="+mj-lt"/>
              </a:rPr>
              <a:t>Plan de </a:t>
            </a:r>
            <a:r>
              <a:rPr lang="es-AR" altLang="es-AR" sz="1800" b="1" u="sng" dirty="0">
                <a:solidFill>
                  <a:srgbClr val="50535C"/>
                </a:solidFill>
                <a:effectLst/>
                <a:latin typeface="+mj-lt"/>
              </a:rPr>
              <a:t>Manejo</a:t>
            </a:r>
            <a:r>
              <a:rPr lang="es-AR" altLang="es-AR" sz="1800" b="1" dirty="0">
                <a:solidFill>
                  <a:srgbClr val="50535C"/>
                </a:solidFill>
                <a:effectLst/>
                <a:latin typeface="+mj-lt"/>
              </a:rPr>
              <a:t> o</a:t>
            </a:r>
          </a:p>
          <a:p>
            <a:r>
              <a:rPr lang="es-AR" altLang="es-AR" sz="1800" b="1" dirty="0">
                <a:solidFill>
                  <a:srgbClr val="50535C"/>
                </a:solidFill>
                <a:effectLst/>
                <a:latin typeface="+mj-lt"/>
              </a:rPr>
              <a:t>Plan de </a:t>
            </a:r>
            <a:r>
              <a:rPr lang="es-AR" altLang="es-AR" sz="1800" b="1" u="sng" dirty="0">
                <a:solidFill>
                  <a:srgbClr val="50535C"/>
                </a:solidFill>
                <a:effectLst/>
                <a:latin typeface="+mj-lt"/>
              </a:rPr>
              <a:t>Conservación</a:t>
            </a:r>
            <a:r>
              <a:rPr lang="es-AR" altLang="es-AR" sz="1800" b="1" dirty="0">
                <a:solidFill>
                  <a:srgbClr val="50535C"/>
                </a:solidFill>
                <a:effectLst/>
                <a:latin typeface="+mj-lt"/>
              </a:rPr>
              <a:t> </a:t>
            </a:r>
          </a:p>
          <a:p>
            <a:r>
              <a:rPr lang="es-AR" altLang="es-AR" sz="1800" b="1" dirty="0">
                <a:solidFill>
                  <a:srgbClr val="50535C"/>
                </a:solidFill>
                <a:effectLst/>
                <a:latin typeface="+mj-lt"/>
              </a:rPr>
              <a:t>y</a:t>
            </a:r>
          </a:p>
          <a:p>
            <a:r>
              <a:rPr lang="es-AR" altLang="es-AR" sz="1800" b="1" u="sng" dirty="0">
                <a:solidFill>
                  <a:srgbClr val="50535C"/>
                </a:solidFill>
                <a:effectLst/>
                <a:latin typeface="+mj-lt"/>
              </a:rPr>
              <a:t>Plan Operativo Anual</a:t>
            </a:r>
          </a:p>
        </p:txBody>
      </p:sp>
      <p:sp>
        <p:nvSpPr>
          <p:cNvPr id="8" name="21 CuadroTexto">
            <a:extLst>
              <a:ext uri="{FF2B5EF4-FFF2-40B4-BE49-F238E27FC236}">
                <a16:creationId xmlns:a16="http://schemas.microsoft.com/office/drawing/2014/main" id="{7244B11F-FAE8-F51B-BB92-172CD1BE4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7612" y="354891"/>
            <a:ext cx="1285853" cy="88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s-AR" altLang="es-AR" sz="1800" b="1" dirty="0">
                <a:solidFill>
                  <a:srgbClr val="50535C"/>
                </a:solidFill>
                <a:latin typeface="+mj-lt"/>
                <a:ea typeface="+mj-ea"/>
                <a:cs typeface="EncodeSans-SemiBold"/>
              </a:rPr>
              <a:t>Titular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s-AR" altLang="es-AR" sz="1800" b="1" dirty="0">
                <a:solidFill>
                  <a:srgbClr val="50535C"/>
                </a:solidFill>
                <a:latin typeface="+mj-lt"/>
                <a:ea typeface="+mj-ea"/>
                <a:cs typeface="EncodeSans-SemiBold"/>
              </a:rPr>
              <a:t>PRESENTA</a:t>
            </a:r>
            <a:endParaRPr lang="es-ES" altLang="es-AR" sz="1800" b="1" dirty="0">
              <a:solidFill>
                <a:srgbClr val="50535C"/>
              </a:solidFill>
              <a:latin typeface="+mj-lt"/>
              <a:ea typeface="+mj-ea"/>
              <a:cs typeface="EncodeSans-SemiBold"/>
            </a:endParaRPr>
          </a:p>
        </p:txBody>
      </p:sp>
      <p:sp>
        <p:nvSpPr>
          <p:cNvPr id="9" name="25 CuadroTexto">
            <a:extLst>
              <a:ext uri="{FF2B5EF4-FFF2-40B4-BE49-F238E27FC236}">
                <a16:creationId xmlns:a16="http://schemas.microsoft.com/office/drawing/2014/main" id="{11BB2701-278E-9AC2-6446-814535721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4547" y="354891"/>
            <a:ext cx="1294880" cy="88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es-AR" altLang="es-AR" sz="1800" b="1" dirty="0">
                <a:solidFill>
                  <a:srgbClr val="50535C"/>
                </a:solidFill>
                <a:latin typeface="+mj-lt"/>
                <a:ea typeface="+mj-ea"/>
                <a:cs typeface="EncodeSans-SemiBold"/>
              </a:rPr>
              <a:t>Profesional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es-AR" altLang="es-AR" sz="1800" b="1" dirty="0">
                <a:solidFill>
                  <a:srgbClr val="50535C"/>
                </a:solidFill>
                <a:latin typeface="+mj-lt"/>
                <a:ea typeface="+mj-ea"/>
                <a:cs typeface="EncodeSans-SemiBold"/>
              </a:rPr>
              <a:t>FORMULA</a:t>
            </a:r>
            <a:endParaRPr lang="es-ES" altLang="es-AR" sz="1800" b="1" dirty="0">
              <a:solidFill>
                <a:srgbClr val="50535C"/>
              </a:solidFill>
              <a:latin typeface="+mj-lt"/>
              <a:ea typeface="+mj-ea"/>
              <a:cs typeface="EncodeSans-SemiBold"/>
            </a:endParaRPr>
          </a:p>
        </p:txBody>
      </p:sp>
      <p:sp>
        <p:nvSpPr>
          <p:cNvPr id="13" name="39 Abrir llave">
            <a:extLst>
              <a:ext uri="{FF2B5EF4-FFF2-40B4-BE49-F238E27FC236}">
                <a16:creationId xmlns:a16="http://schemas.microsoft.com/office/drawing/2014/main" id="{F8CCDE99-7F11-F8B2-9EAB-FAD45F53868C}"/>
              </a:ext>
            </a:extLst>
          </p:cNvPr>
          <p:cNvSpPr/>
          <p:nvPr/>
        </p:nvSpPr>
        <p:spPr bwMode="auto">
          <a:xfrm rot="16200000">
            <a:off x="7849924" y="423876"/>
            <a:ext cx="484323" cy="2523562"/>
          </a:xfrm>
          <a:prstGeom prst="leftBrace">
            <a:avLst>
              <a:gd name="adj1" fmla="val 37433"/>
              <a:gd name="adj2" fmla="val 50477"/>
            </a:avLst>
          </a:prstGeom>
          <a:ln w="38100">
            <a:solidFill>
              <a:srgbClr val="50535C"/>
            </a:solidFill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endParaRPr lang="es-AR" altLang="es-AR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54118F34-126A-EB84-E0CB-B0736131145C}"/>
              </a:ext>
            </a:extLst>
          </p:cNvPr>
          <p:cNvGrpSpPr/>
          <p:nvPr/>
        </p:nvGrpSpPr>
        <p:grpSpPr>
          <a:xfrm>
            <a:off x="5775001" y="3476487"/>
            <a:ext cx="4680272" cy="3108295"/>
            <a:chOff x="5567668" y="3476487"/>
            <a:chExt cx="4680272" cy="3108295"/>
          </a:xfrm>
        </p:grpSpPr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id="{7F177957-2F33-F803-D480-73B2C2A6AC1C}"/>
                </a:ext>
              </a:extLst>
            </p:cNvPr>
            <p:cNvSpPr/>
            <p:nvPr/>
          </p:nvSpPr>
          <p:spPr>
            <a:xfrm>
              <a:off x="5567668" y="5560527"/>
              <a:ext cx="4680272" cy="1024255"/>
            </a:xfrm>
            <a:prstGeom prst="roundRect">
              <a:avLst>
                <a:gd name="adj" fmla="val 19534"/>
              </a:avLst>
            </a:prstGeom>
            <a:solidFill>
              <a:srgbClr val="50535C">
                <a:alpha val="20000"/>
              </a:srgbClr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2" name="Rectángulo: esquinas redondeadas 41">
              <a:extLst>
                <a:ext uri="{FF2B5EF4-FFF2-40B4-BE49-F238E27FC236}">
                  <a16:creationId xmlns:a16="http://schemas.microsoft.com/office/drawing/2014/main" id="{3414C9A2-F7AD-043A-3BC0-A42B7F677840}"/>
                </a:ext>
              </a:extLst>
            </p:cNvPr>
            <p:cNvSpPr/>
            <p:nvPr/>
          </p:nvSpPr>
          <p:spPr>
            <a:xfrm>
              <a:off x="5990618" y="6108901"/>
              <a:ext cx="3834371" cy="31996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7" name="Rectángulo: esquinas redondeadas 16">
              <a:extLst>
                <a:ext uri="{FF2B5EF4-FFF2-40B4-BE49-F238E27FC236}">
                  <a16:creationId xmlns:a16="http://schemas.microsoft.com/office/drawing/2014/main" id="{E489A717-A47F-7286-D886-A4566B747E35}"/>
                </a:ext>
              </a:extLst>
            </p:cNvPr>
            <p:cNvSpPr/>
            <p:nvPr/>
          </p:nvSpPr>
          <p:spPr>
            <a:xfrm>
              <a:off x="5567668" y="3993699"/>
              <a:ext cx="4680272" cy="1024255"/>
            </a:xfrm>
            <a:prstGeom prst="roundRect">
              <a:avLst>
                <a:gd name="adj" fmla="val 19534"/>
              </a:avLst>
            </a:prstGeom>
            <a:solidFill>
              <a:srgbClr val="50535C">
                <a:alpha val="20000"/>
              </a:srgbClr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24" name="Rectángulo: esquinas redondeadas 23">
              <a:extLst>
                <a:ext uri="{FF2B5EF4-FFF2-40B4-BE49-F238E27FC236}">
                  <a16:creationId xmlns:a16="http://schemas.microsoft.com/office/drawing/2014/main" id="{0DFE3636-0764-CACE-78AA-C06AB11E12D3}"/>
                </a:ext>
              </a:extLst>
            </p:cNvPr>
            <p:cNvSpPr/>
            <p:nvPr/>
          </p:nvSpPr>
          <p:spPr>
            <a:xfrm>
              <a:off x="5990618" y="4529040"/>
              <a:ext cx="3834371" cy="31996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2" name="38 CuadroTexto">
              <a:extLst>
                <a:ext uri="{FF2B5EF4-FFF2-40B4-BE49-F238E27FC236}">
                  <a16:creationId xmlns:a16="http://schemas.microsoft.com/office/drawing/2014/main" id="{0F623A43-80FA-8F0B-DBD6-4AA1E9D9A9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34855" y="5560527"/>
              <a:ext cx="3336778" cy="880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s-AR" altLang="es-AR" sz="1800" b="1" dirty="0">
                  <a:solidFill>
                    <a:srgbClr val="50535C"/>
                  </a:solidFill>
                  <a:latin typeface="+mj-lt"/>
                  <a:ea typeface="+mj-ea"/>
                  <a:cs typeface="EncodeSans-SemiBold"/>
                </a:rPr>
                <a:t>Dirección Nacional de Bosques</a:t>
              </a:r>
            </a:p>
            <a:p>
              <a:pPr algn="ctr" eaLnBrk="1" hangingPunct="1">
                <a:lnSpc>
                  <a:spcPct val="150000"/>
                </a:lnSpc>
                <a:spcBef>
                  <a:spcPct val="0"/>
                </a:spcBef>
                <a:buNone/>
                <a:defRPr/>
              </a:pPr>
              <a:r>
                <a:rPr lang="es-AR" altLang="es-AR" sz="1800" b="1" dirty="0">
                  <a:solidFill>
                    <a:srgbClr val="50535C"/>
                  </a:solidFill>
                  <a:latin typeface="+mj-lt"/>
                  <a:ea typeface="+mj-ea"/>
                  <a:cs typeface="EncodeSans-SemiBold"/>
                </a:rPr>
                <a:t>VERIFICA</a:t>
              </a:r>
            </a:p>
          </p:txBody>
        </p:sp>
        <p:sp>
          <p:nvSpPr>
            <p:cNvPr id="21" name="Flecha: cheurón 20">
              <a:extLst>
                <a:ext uri="{FF2B5EF4-FFF2-40B4-BE49-F238E27FC236}">
                  <a16:creationId xmlns:a16="http://schemas.microsoft.com/office/drawing/2014/main" id="{50ECECC5-EDCF-BAF7-A984-BD3E4DF4A71B}"/>
                </a:ext>
              </a:extLst>
            </p:cNvPr>
            <p:cNvSpPr/>
            <p:nvPr/>
          </p:nvSpPr>
          <p:spPr>
            <a:xfrm rot="5400000">
              <a:off x="7706645" y="3452374"/>
              <a:ext cx="469861" cy="518087"/>
            </a:xfrm>
            <a:prstGeom prst="chevron">
              <a:avLst/>
            </a:prstGeom>
            <a:solidFill>
              <a:srgbClr val="5053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rgbClr val="50535C"/>
                </a:solidFill>
              </a:endParaRPr>
            </a:p>
          </p:txBody>
        </p:sp>
        <p:sp>
          <p:nvSpPr>
            <p:cNvPr id="23" name="Flecha: cheurón 22">
              <a:extLst>
                <a:ext uri="{FF2B5EF4-FFF2-40B4-BE49-F238E27FC236}">
                  <a16:creationId xmlns:a16="http://schemas.microsoft.com/office/drawing/2014/main" id="{8D305CE2-22FF-A073-62FC-031E88C8D145}"/>
                </a:ext>
              </a:extLst>
            </p:cNvPr>
            <p:cNvSpPr/>
            <p:nvPr/>
          </p:nvSpPr>
          <p:spPr>
            <a:xfrm rot="5400000">
              <a:off x="7706645" y="5029033"/>
              <a:ext cx="469861" cy="518087"/>
            </a:xfrm>
            <a:prstGeom prst="chevron">
              <a:avLst/>
            </a:prstGeom>
            <a:solidFill>
              <a:srgbClr val="5053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rgbClr val="50535C"/>
                </a:solidFill>
              </a:endParaRPr>
            </a:p>
          </p:txBody>
        </p:sp>
        <p:sp>
          <p:nvSpPr>
            <p:cNvPr id="11" name="28 CuadroTexto">
              <a:extLst>
                <a:ext uri="{FF2B5EF4-FFF2-40B4-BE49-F238E27FC236}">
                  <a16:creationId xmlns:a16="http://schemas.microsoft.com/office/drawing/2014/main" id="{85362DFA-B6DF-87A2-2CB7-CBA0B3A4E6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50385" y="3982448"/>
              <a:ext cx="3305719" cy="880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s-AR" altLang="es-AR" sz="1800" b="1" dirty="0">
                  <a:solidFill>
                    <a:srgbClr val="50535C"/>
                  </a:solidFill>
                  <a:latin typeface="+mj-lt"/>
                  <a:ea typeface="+mj-ea"/>
                  <a:cs typeface="EncodeSans-SemiBold"/>
                </a:rPr>
                <a:t>Dirección de Bosques Provincial</a:t>
              </a:r>
            </a:p>
            <a:p>
              <a:pPr algn="ctr"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s-AR" altLang="es-AR" sz="1800" b="1" dirty="0">
                  <a:solidFill>
                    <a:srgbClr val="50535C"/>
                  </a:solidFill>
                  <a:latin typeface="+mj-lt"/>
                  <a:ea typeface="+mj-ea"/>
                  <a:cs typeface="EncodeSans-SemiBold"/>
                </a:rPr>
                <a:t>EVALÚA / VERIFICA/ APRUEBA</a:t>
              </a:r>
              <a:endParaRPr lang="es-ES" altLang="es-AR" sz="1800" b="1" dirty="0">
                <a:solidFill>
                  <a:srgbClr val="50535C"/>
                </a:solidFill>
                <a:latin typeface="+mj-lt"/>
                <a:ea typeface="+mj-ea"/>
                <a:cs typeface="EncodeSans-SemiBold"/>
              </a:endParaRPr>
            </a:p>
          </p:txBody>
        </p:sp>
      </p:grpSp>
      <p:sp>
        <p:nvSpPr>
          <p:cNvPr id="49" name="Flecha: cheurón 48">
            <a:extLst>
              <a:ext uri="{FF2B5EF4-FFF2-40B4-BE49-F238E27FC236}">
                <a16:creationId xmlns:a16="http://schemas.microsoft.com/office/drawing/2014/main" id="{B0FF33DA-6BD9-10A0-455E-DC7926135061}"/>
              </a:ext>
            </a:extLst>
          </p:cNvPr>
          <p:cNvSpPr/>
          <p:nvPr/>
        </p:nvSpPr>
        <p:spPr>
          <a:xfrm rot="2932999">
            <a:off x="818684" y="942548"/>
            <a:ext cx="878098" cy="968226"/>
          </a:xfrm>
          <a:prstGeom prst="chevron">
            <a:avLst/>
          </a:prstGeom>
          <a:solidFill>
            <a:srgbClr val="D7D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5053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90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653D0DD1-67C0-3446-9767-FF0E7A9063CB}"/>
              </a:ext>
            </a:extLst>
          </p:cNvPr>
          <p:cNvSpPr/>
          <p:nvPr/>
        </p:nvSpPr>
        <p:spPr>
          <a:xfrm>
            <a:off x="6528071" y="2032334"/>
            <a:ext cx="1680543" cy="2240312"/>
          </a:xfrm>
          <a:prstGeom prst="roundRect">
            <a:avLst>
              <a:gd name="adj" fmla="val 8083"/>
            </a:avLst>
          </a:prstGeom>
          <a:solidFill>
            <a:srgbClr val="D7DF23">
              <a:alpha val="50000"/>
            </a:srgb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00AFDE02-FFB7-49AF-ED41-7023E52425D7}"/>
              </a:ext>
            </a:extLst>
          </p:cNvPr>
          <p:cNvSpPr/>
          <p:nvPr/>
        </p:nvSpPr>
        <p:spPr>
          <a:xfrm>
            <a:off x="4015415" y="2032334"/>
            <a:ext cx="2387164" cy="2240312"/>
          </a:xfrm>
          <a:prstGeom prst="roundRect">
            <a:avLst>
              <a:gd name="adj" fmla="val 4503"/>
            </a:avLst>
          </a:prstGeom>
          <a:solidFill>
            <a:srgbClr val="50535C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9A098DE0-219F-5AF1-510E-6FCB6E074688}"/>
              </a:ext>
            </a:extLst>
          </p:cNvPr>
          <p:cNvSpPr/>
          <p:nvPr/>
        </p:nvSpPr>
        <p:spPr>
          <a:xfrm>
            <a:off x="1372029" y="2032334"/>
            <a:ext cx="2469029" cy="2240311"/>
          </a:xfrm>
          <a:prstGeom prst="roundRect">
            <a:avLst>
              <a:gd name="adj" fmla="val 4503"/>
            </a:avLst>
          </a:prstGeom>
          <a:solidFill>
            <a:srgbClr val="D1D2D1">
              <a:alpha val="80000"/>
            </a:srgb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92BBFD1B-A276-D841-2D0B-36C7D38D62AD}"/>
              </a:ext>
            </a:extLst>
          </p:cNvPr>
          <p:cNvSpPr/>
          <p:nvPr/>
        </p:nvSpPr>
        <p:spPr>
          <a:xfrm>
            <a:off x="8334105" y="2032333"/>
            <a:ext cx="2950651" cy="2240313"/>
          </a:xfrm>
          <a:prstGeom prst="roundRect">
            <a:avLst>
              <a:gd name="adj" fmla="val 4503"/>
            </a:avLst>
          </a:prstGeom>
          <a:solidFill>
            <a:srgbClr val="D4D5D4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72D8AA7-66AF-EBC0-319F-06575EF3D006}"/>
              </a:ext>
            </a:extLst>
          </p:cNvPr>
          <p:cNvSpPr txBox="1"/>
          <p:nvPr/>
        </p:nvSpPr>
        <p:spPr>
          <a:xfrm>
            <a:off x="1601055" y="2307574"/>
            <a:ext cx="21530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1400" b="1" dirty="0">
                <a:solidFill>
                  <a:srgbClr val="50535C"/>
                </a:solidFill>
                <a:latin typeface="+mj-lt"/>
              </a:rPr>
              <a:t>Dirección Nacional de Bosques, Ministerio de Ambiente y Desarrollo Sostenible de la Nación.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653855EF-BC3D-6573-C2E5-4CC7C8A6C4E6}"/>
              </a:ext>
            </a:extLst>
          </p:cNvPr>
          <p:cNvSpPr txBox="1"/>
          <p:nvPr/>
        </p:nvSpPr>
        <p:spPr>
          <a:xfrm>
            <a:off x="4155767" y="2307574"/>
            <a:ext cx="21756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1400" b="1" dirty="0">
                <a:solidFill>
                  <a:schemeClr val="bg1"/>
                </a:solidFill>
                <a:latin typeface="+mj-lt"/>
              </a:rPr>
              <a:t>Dirección de Bosques </a:t>
            </a:r>
            <a:r>
              <a:rPr lang="es-AR" sz="1400" b="1" dirty="0">
                <a:solidFill>
                  <a:schemeClr val="bg1"/>
                </a:solidFill>
                <a:latin typeface="+mj-lt"/>
              </a:rPr>
              <a:t>Ministerio de Producción, Industria y Empleo del Chaco</a:t>
            </a:r>
            <a:r>
              <a:rPr lang="es-ES" sz="1400" b="1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F8B816E-FD4F-B4D6-8C95-BA8ACB8DE45F}"/>
              </a:ext>
            </a:extLst>
          </p:cNvPr>
          <p:cNvSpPr txBox="1"/>
          <p:nvPr/>
        </p:nvSpPr>
        <p:spPr>
          <a:xfrm>
            <a:off x="6759417" y="2307574"/>
            <a:ext cx="14107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AR" sz="1400" b="1" dirty="0">
                <a:solidFill>
                  <a:srgbClr val="50535C"/>
                </a:solidFill>
                <a:latin typeface="+mj-lt"/>
              </a:rPr>
              <a:t>Ministerio de Producción </a:t>
            </a:r>
          </a:p>
          <a:p>
            <a:pPr lvl="0"/>
            <a:r>
              <a:rPr lang="es-AR" sz="1400" b="1" dirty="0">
                <a:solidFill>
                  <a:srgbClr val="50535C"/>
                </a:solidFill>
                <a:latin typeface="+mj-lt"/>
              </a:rPr>
              <a:t>y Ambiente de Formosa</a:t>
            </a:r>
            <a:r>
              <a:rPr lang="es-ES" sz="1400" b="1" dirty="0">
                <a:solidFill>
                  <a:srgbClr val="50535C"/>
                </a:solidFill>
                <a:latin typeface="+mj-lt"/>
              </a:rPr>
              <a:t>.</a:t>
            </a: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BA78AF65-1BEF-26D8-2065-C477710743F9}"/>
              </a:ext>
            </a:extLst>
          </p:cNvPr>
          <p:cNvSpPr/>
          <p:nvPr/>
        </p:nvSpPr>
        <p:spPr>
          <a:xfrm>
            <a:off x="2179192" y="1377616"/>
            <a:ext cx="805792" cy="821094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00" r="-3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4E57AEFA-A404-10C1-98A7-07FBFADCD0B9}"/>
              </a:ext>
            </a:extLst>
          </p:cNvPr>
          <p:cNvSpPr/>
          <p:nvPr/>
        </p:nvSpPr>
        <p:spPr>
          <a:xfrm>
            <a:off x="4833421" y="1366988"/>
            <a:ext cx="820373" cy="820373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000" r="-12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3">
              <a:tint val="50000"/>
              <a:hueOff val="3584066"/>
              <a:satOff val="-4703"/>
              <a:lumOff val="-4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76C42E99-7FA2-DF03-068E-A5CEB504AF0E}"/>
              </a:ext>
            </a:extLst>
          </p:cNvPr>
          <p:cNvSpPr/>
          <p:nvPr/>
        </p:nvSpPr>
        <p:spPr>
          <a:xfrm>
            <a:off x="6976177" y="1374204"/>
            <a:ext cx="823523" cy="821094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000" b="-2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3">
              <a:tint val="50000"/>
              <a:hueOff val="7168132"/>
              <a:satOff val="-9405"/>
              <a:lumOff val="-92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F0F0E9B5-1589-300C-9711-3B942CC44008}"/>
              </a:ext>
            </a:extLst>
          </p:cNvPr>
          <p:cNvSpPr/>
          <p:nvPr/>
        </p:nvSpPr>
        <p:spPr>
          <a:xfrm>
            <a:off x="9387597" y="1374204"/>
            <a:ext cx="821094" cy="821094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3">
              <a:tint val="50000"/>
              <a:hueOff val="10752198"/>
              <a:satOff val="-14108"/>
              <a:lumOff val="-1388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7" name="Flecha: a la izquierda y derecha 36">
            <a:extLst>
              <a:ext uri="{FF2B5EF4-FFF2-40B4-BE49-F238E27FC236}">
                <a16:creationId xmlns:a16="http://schemas.microsoft.com/office/drawing/2014/main" id="{CE346CEA-797D-81AA-7202-0C2FB2E7263D}"/>
              </a:ext>
            </a:extLst>
          </p:cNvPr>
          <p:cNvSpPr/>
          <p:nvPr/>
        </p:nvSpPr>
        <p:spPr>
          <a:xfrm>
            <a:off x="2095188" y="3441671"/>
            <a:ext cx="8614782" cy="193387"/>
          </a:xfrm>
          <a:prstGeom prst="leftRightArrow">
            <a:avLst>
              <a:gd name="adj1" fmla="val 50000"/>
              <a:gd name="adj2" fmla="val 137292"/>
            </a:avLst>
          </a:prstGeom>
          <a:solidFill>
            <a:srgbClr val="D7DF23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68" name="Imagen 67">
            <a:extLst>
              <a:ext uri="{FF2B5EF4-FFF2-40B4-BE49-F238E27FC236}">
                <a16:creationId xmlns:a16="http://schemas.microsoft.com/office/drawing/2014/main" id="{3765B5F8-9547-A625-5591-8BF804578E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46094" y="436534"/>
            <a:ext cx="427162" cy="2017974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301C601D-4C9F-8786-3C4A-C0741AB6A05A}"/>
              </a:ext>
            </a:extLst>
          </p:cNvPr>
          <p:cNvSpPr/>
          <p:nvPr/>
        </p:nvSpPr>
        <p:spPr>
          <a:xfrm>
            <a:off x="1561777" y="430885"/>
            <a:ext cx="6375016" cy="584775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s-MX" sz="3200" b="1" dirty="0">
                <a:solidFill>
                  <a:srgbClr val="50535C"/>
                </a:solidFill>
                <a:latin typeface="+mj-lt"/>
                <a:cs typeface="EncodeSans-SemiBold"/>
              </a:rPr>
              <a:t>Grupo de Trabajo Interjurisdiccional</a:t>
            </a:r>
            <a:endParaRPr lang="es-MX" sz="3200" b="1" dirty="0">
              <a:solidFill>
                <a:srgbClr val="50535C"/>
              </a:solidFill>
              <a:latin typeface="+mj-lt"/>
              <a:ea typeface="+mj-ea"/>
              <a:cs typeface="EncodeSans-SemiBold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AD5BC384-5D9F-F01C-2CE8-E84E5DD2EF27}"/>
              </a:ext>
            </a:extLst>
          </p:cNvPr>
          <p:cNvSpPr txBox="1"/>
          <p:nvPr/>
        </p:nvSpPr>
        <p:spPr>
          <a:xfrm>
            <a:off x="8555923" y="2307574"/>
            <a:ext cx="25609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AR" sz="1400" b="1" dirty="0">
                <a:solidFill>
                  <a:srgbClr val="50535C"/>
                </a:solidFill>
                <a:latin typeface="+mj-lt"/>
              </a:rPr>
              <a:t>Secretaría de Ambiente y Desarrollo Sustentable Ministerio de Ambiente y Producción Sustentable de Salta</a:t>
            </a:r>
            <a:endParaRPr lang="es-ES" sz="1400" b="1" dirty="0">
              <a:solidFill>
                <a:srgbClr val="50535C"/>
              </a:solidFill>
              <a:latin typeface="+mj-lt"/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4CBFDF48-A1A3-2E1E-F56F-F101B1162CC6}"/>
              </a:ext>
            </a:extLst>
          </p:cNvPr>
          <p:cNvSpPr/>
          <p:nvPr/>
        </p:nvSpPr>
        <p:spPr>
          <a:xfrm>
            <a:off x="0" y="3842332"/>
            <a:ext cx="12192000" cy="3410644"/>
          </a:xfrm>
          <a:prstGeom prst="rect">
            <a:avLst/>
          </a:prstGeom>
          <a:solidFill>
            <a:srgbClr val="E0E1DF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>
              <a:solidFill>
                <a:srgbClr val="D7DF23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7480A896-50BE-4A04-2713-174F41E014D2}"/>
              </a:ext>
            </a:extLst>
          </p:cNvPr>
          <p:cNvSpPr/>
          <p:nvPr/>
        </p:nvSpPr>
        <p:spPr>
          <a:xfrm>
            <a:off x="5156490" y="4882613"/>
            <a:ext cx="7035510" cy="406707"/>
          </a:xfrm>
          <a:prstGeom prst="rect">
            <a:avLst/>
          </a:prstGeom>
          <a:solidFill>
            <a:srgbClr val="50535C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D7DF23"/>
              </a:solidFill>
            </a:endParaRP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F0FE9AA5-FF67-D906-171E-812AFA0F60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1"/>
          <a:stretch/>
        </p:blipFill>
        <p:spPr>
          <a:xfrm>
            <a:off x="1019175" y="4208308"/>
            <a:ext cx="4189822" cy="24123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FBFD45AA-2DF6-67E2-8ABE-543388EF9581}"/>
              </a:ext>
            </a:extLst>
          </p:cNvPr>
          <p:cNvSpPr/>
          <p:nvPr/>
        </p:nvSpPr>
        <p:spPr>
          <a:xfrm>
            <a:off x="5156490" y="5901068"/>
            <a:ext cx="7035510" cy="717095"/>
          </a:xfrm>
          <a:prstGeom prst="rect">
            <a:avLst/>
          </a:prstGeom>
          <a:solidFill>
            <a:srgbClr val="50535C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D7DF23"/>
              </a:solidFill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3556754E-9A65-4753-8EEC-02F501577E87}"/>
              </a:ext>
            </a:extLst>
          </p:cNvPr>
          <p:cNvGrpSpPr/>
          <p:nvPr/>
        </p:nvGrpSpPr>
        <p:grpSpPr>
          <a:xfrm>
            <a:off x="5583973" y="4264506"/>
            <a:ext cx="5943899" cy="2277547"/>
            <a:chOff x="5960771" y="4158260"/>
            <a:chExt cx="5423283" cy="2277547"/>
          </a:xfrm>
        </p:grpSpPr>
        <p:sp>
          <p:nvSpPr>
            <p:cNvPr id="34" name="CuadroTexto 2">
              <a:extLst>
                <a:ext uri="{FF2B5EF4-FFF2-40B4-BE49-F238E27FC236}">
                  <a16:creationId xmlns:a16="http://schemas.microsoft.com/office/drawing/2014/main" id="{7E7FF30A-1252-6FB5-25CF-81B3345D58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65030" y="4158260"/>
              <a:ext cx="5219024" cy="2277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  <a:defRPr/>
              </a:pPr>
              <a:r>
                <a:rPr lang="es-MX" altLang="es-AR" sz="1600" b="1" dirty="0">
                  <a:solidFill>
                    <a:srgbClr val="50535C"/>
                  </a:solidFill>
                  <a:latin typeface="+mj-lt"/>
                  <a:ea typeface="+mj-ea"/>
                  <a:cs typeface="EncodeSans-SemiBold"/>
                </a:rPr>
                <a:t>Generar los consensos técnicos </a:t>
              </a:r>
              <a:r>
                <a:rPr lang="es-MX" altLang="es-AR" sz="1600" dirty="0">
                  <a:solidFill>
                    <a:srgbClr val="50535C"/>
                  </a:solidFill>
                  <a:latin typeface="+mj-lt"/>
                  <a:ea typeface="+mj-ea"/>
                  <a:cs typeface="EncodeSans-SemiBold"/>
                </a:rPr>
                <a:t>para el  fortalecimiento de políticas regionales.</a:t>
              </a:r>
            </a:p>
            <a:p>
              <a:pPr>
                <a:spcAft>
                  <a:spcPts val="1200"/>
                </a:spcAft>
                <a:defRPr/>
              </a:pPr>
              <a:r>
                <a:rPr lang="es-MX" altLang="es-AR" sz="1600" b="1" dirty="0">
                  <a:solidFill>
                    <a:srgbClr val="50535C"/>
                  </a:solidFill>
                  <a:latin typeface="+mj-lt"/>
                  <a:ea typeface="+mj-ea"/>
                  <a:cs typeface="EncodeSans-SemiBold"/>
                </a:rPr>
                <a:t>Concertar procedimientos conjuntos</a:t>
              </a:r>
              <a:r>
                <a:rPr lang="es-MX" altLang="es-AR" sz="1600" dirty="0">
                  <a:solidFill>
                    <a:srgbClr val="50535C"/>
                  </a:solidFill>
                  <a:latin typeface="+mj-lt"/>
                  <a:ea typeface="+mj-ea"/>
                  <a:cs typeface="EncodeSans-SemiBold"/>
                </a:rPr>
                <a:t>.</a:t>
              </a:r>
            </a:p>
            <a:p>
              <a:pPr>
                <a:spcAft>
                  <a:spcPts val="1200"/>
                </a:spcAft>
                <a:defRPr/>
              </a:pPr>
              <a:r>
                <a:rPr lang="es-MX" altLang="es-AR" sz="1600" b="1" dirty="0">
                  <a:solidFill>
                    <a:srgbClr val="50535C"/>
                  </a:solidFill>
                  <a:latin typeface="+mj-lt"/>
                  <a:ea typeface="+mj-ea"/>
                  <a:cs typeface="EncodeSans-SemiBold"/>
                </a:rPr>
                <a:t>Fortalecer la vinculación </a:t>
              </a:r>
              <a:r>
                <a:rPr lang="es-MX" altLang="es-AR" sz="1600" dirty="0">
                  <a:solidFill>
                    <a:srgbClr val="50535C"/>
                  </a:solidFill>
                  <a:latin typeface="+mj-lt"/>
                  <a:ea typeface="+mj-ea"/>
                  <a:cs typeface="EncodeSans-SemiBold"/>
                </a:rPr>
                <a:t>y el intercambio de información entre las jurisdicciones.</a:t>
              </a:r>
            </a:p>
            <a:p>
              <a:pPr>
                <a:spcAft>
                  <a:spcPts val="1200"/>
                </a:spcAft>
                <a:defRPr/>
              </a:pPr>
              <a:r>
                <a:rPr lang="es-MX" altLang="es-AR" sz="1600" dirty="0">
                  <a:solidFill>
                    <a:srgbClr val="50535C"/>
                  </a:solidFill>
                  <a:latin typeface="+mj-lt"/>
                  <a:ea typeface="+mj-ea"/>
                  <a:cs typeface="EncodeSans-SemiBold"/>
                </a:rPr>
                <a:t>Formular de manera consensuada el Plan Nacional de Manejo Sustentable del Palo Santo.</a:t>
              </a:r>
              <a:r>
                <a:rPr lang="es-MX" altLang="es-AR" sz="1600" dirty="0">
                  <a:solidFill>
                    <a:srgbClr val="50535C"/>
                  </a:solidFill>
                  <a:latin typeface="+mj-lt"/>
                </a:rPr>
                <a:t> </a:t>
              </a:r>
              <a:endParaRPr lang="es-AR" altLang="es-AR" sz="1600" dirty="0">
                <a:solidFill>
                  <a:srgbClr val="50535C"/>
                </a:solidFill>
                <a:latin typeface="+mj-lt"/>
              </a:endParaRPr>
            </a:p>
          </p:txBody>
        </p:sp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4AA1BB29-E0D1-7FC0-E426-011F50DA4345}"/>
                </a:ext>
              </a:extLst>
            </p:cNvPr>
            <p:cNvGrpSpPr/>
            <p:nvPr/>
          </p:nvGrpSpPr>
          <p:grpSpPr>
            <a:xfrm>
              <a:off x="5960771" y="4208223"/>
              <a:ext cx="132399" cy="1948256"/>
              <a:chOff x="5960771" y="4208223"/>
              <a:chExt cx="132399" cy="1948256"/>
            </a:xfrm>
          </p:grpSpPr>
          <p:sp>
            <p:nvSpPr>
              <p:cNvPr id="16" name="Elipse 15">
                <a:extLst>
                  <a:ext uri="{FF2B5EF4-FFF2-40B4-BE49-F238E27FC236}">
                    <a16:creationId xmlns:a16="http://schemas.microsoft.com/office/drawing/2014/main" id="{CEA542D3-DCC5-1B47-E8FF-9A0B56566825}"/>
                  </a:ext>
                </a:extLst>
              </p:cNvPr>
              <p:cNvSpPr/>
              <p:nvPr/>
            </p:nvSpPr>
            <p:spPr>
              <a:xfrm>
                <a:off x="5960771" y="4208223"/>
                <a:ext cx="132399" cy="132399"/>
              </a:xfrm>
              <a:prstGeom prst="ellipse">
                <a:avLst/>
              </a:prstGeom>
              <a:solidFill>
                <a:srgbClr val="D7DF2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1600"/>
              </a:p>
            </p:txBody>
          </p:sp>
          <p:sp>
            <p:nvSpPr>
              <p:cNvPr id="17" name="Elipse 16">
                <a:extLst>
                  <a:ext uri="{FF2B5EF4-FFF2-40B4-BE49-F238E27FC236}">
                    <a16:creationId xmlns:a16="http://schemas.microsoft.com/office/drawing/2014/main" id="{FD644300-05C8-F0B5-B958-4B5B2C2EAA4B}"/>
                  </a:ext>
                </a:extLst>
              </p:cNvPr>
              <p:cNvSpPr/>
              <p:nvPr/>
            </p:nvSpPr>
            <p:spPr>
              <a:xfrm>
                <a:off x="5960771" y="4897361"/>
                <a:ext cx="132399" cy="132399"/>
              </a:xfrm>
              <a:prstGeom prst="ellipse">
                <a:avLst/>
              </a:prstGeom>
              <a:solidFill>
                <a:srgbClr val="D7DF2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1600"/>
              </a:p>
            </p:txBody>
          </p:sp>
          <p:sp>
            <p:nvSpPr>
              <p:cNvPr id="18" name="Elipse 17">
                <a:extLst>
                  <a:ext uri="{FF2B5EF4-FFF2-40B4-BE49-F238E27FC236}">
                    <a16:creationId xmlns:a16="http://schemas.microsoft.com/office/drawing/2014/main" id="{90EF8293-BC22-8895-2CB8-A88DEDFAD57D}"/>
                  </a:ext>
                </a:extLst>
              </p:cNvPr>
              <p:cNvSpPr/>
              <p:nvPr/>
            </p:nvSpPr>
            <p:spPr>
              <a:xfrm>
                <a:off x="5960771" y="5334890"/>
                <a:ext cx="132399" cy="132399"/>
              </a:xfrm>
              <a:prstGeom prst="ellipse">
                <a:avLst/>
              </a:prstGeom>
              <a:solidFill>
                <a:srgbClr val="D7DF2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1600"/>
              </a:p>
            </p:txBody>
          </p:sp>
          <p:sp>
            <p:nvSpPr>
              <p:cNvPr id="20" name="Elipse 19">
                <a:extLst>
                  <a:ext uri="{FF2B5EF4-FFF2-40B4-BE49-F238E27FC236}">
                    <a16:creationId xmlns:a16="http://schemas.microsoft.com/office/drawing/2014/main" id="{A60C476E-D99F-B78E-D545-C8CFF678447F}"/>
                  </a:ext>
                </a:extLst>
              </p:cNvPr>
              <p:cNvSpPr/>
              <p:nvPr/>
            </p:nvSpPr>
            <p:spPr>
              <a:xfrm>
                <a:off x="5960771" y="6024080"/>
                <a:ext cx="132399" cy="132399"/>
              </a:xfrm>
              <a:prstGeom prst="ellipse">
                <a:avLst/>
              </a:prstGeom>
              <a:solidFill>
                <a:srgbClr val="D7DF2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1600"/>
              </a:p>
            </p:txBody>
          </p:sp>
        </p:grpSp>
      </p:grpSp>
      <p:sp>
        <p:nvSpPr>
          <p:cNvPr id="5" name="Flecha: cheurón 4">
            <a:extLst>
              <a:ext uri="{FF2B5EF4-FFF2-40B4-BE49-F238E27FC236}">
                <a16:creationId xmlns:a16="http://schemas.microsoft.com/office/drawing/2014/main" id="{CABA30B7-8783-5DDA-746E-36AA66A2EFAE}"/>
              </a:ext>
            </a:extLst>
          </p:cNvPr>
          <p:cNvSpPr/>
          <p:nvPr/>
        </p:nvSpPr>
        <p:spPr>
          <a:xfrm rot="2932999">
            <a:off x="533548" y="504941"/>
            <a:ext cx="878098" cy="968226"/>
          </a:xfrm>
          <a:prstGeom prst="chevron">
            <a:avLst/>
          </a:prstGeom>
          <a:solidFill>
            <a:srgbClr val="505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5053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781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5C4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DB3F45CC-CF18-5CEB-1DDF-2CD65BC6E866}"/>
              </a:ext>
            </a:extLst>
          </p:cNvPr>
          <p:cNvSpPr/>
          <p:nvPr/>
        </p:nvSpPr>
        <p:spPr>
          <a:xfrm>
            <a:off x="1" y="0"/>
            <a:ext cx="12192002" cy="6858000"/>
          </a:xfrm>
          <a:prstGeom prst="rect">
            <a:avLst/>
          </a:prstGeom>
          <a:solidFill>
            <a:srgbClr val="D7DF2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D7DF23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0CFBB6C-EB4D-C1EC-EC50-EB5280D6BBE0}"/>
              </a:ext>
            </a:extLst>
          </p:cNvPr>
          <p:cNvSpPr/>
          <p:nvPr/>
        </p:nvSpPr>
        <p:spPr>
          <a:xfrm>
            <a:off x="1" y="0"/>
            <a:ext cx="12191998" cy="6858000"/>
          </a:xfrm>
          <a:prstGeom prst="rect">
            <a:avLst/>
          </a:prstGeom>
          <a:solidFill>
            <a:srgbClr val="D1D2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D7DF23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A72B091-93ED-CAF1-6142-6AA812360285}"/>
              </a:ext>
            </a:extLst>
          </p:cNvPr>
          <p:cNvSpPr/>
          <p:nvPr/>
        </p:nvSpPr>
        <p:spPr>
          <a:xfrm>
            <a:off x="0" y="2736986"/>
            <a:ext cx="12192000" cy="4121014"/>
          </a:xfrm>
          <a:prstGeom prst="rect">
            <a:avLst/>
          </a:prstGeom>
          <a:solidFill>
            <a:srgbClr val="505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D7DF23"/>
              </a:solidFill>
            </a:endParaRPr>
          </a:p>
        </p:txBody>
      </p:sp>
      <p:sp>
        <p:nvSpPr>
          <p:cNvPr id="46" name="object 4">
            <a:extLst>
              <a:ext uri="{FF2B5EF4-FFF2-40B4-BE49-F238E27FC236}">
                <a16:creationId xmlns:a16="http://schemas.microsoft.com/office/drawing/2014/main" id="{315F378E-8C41-3DB4-AF4C-AFBC3F34D3E2}"/>
              </a:ext>
            </a:extLst>
          </p:cNvPr>
          <p:cNvSpPr txBox="1">
            <a:spLocks/>
          </p:cNvSpPr>
          <p:nvPr/>
        </p:nvSpPr>
        <p:spPr>
          <a:xfrm>
            <a:off x="3439799" y="3594881"/>
            <a:ext cx="7245008" cy="20928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Roboto" panose="02000000000000000000" pitchFamily="2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6195" marR="5080" algn="l">
              <a:spcBef>
                <a:spcPts val="745"/>
              </a:spcBef>
            </a:pPr>
            <a:r>
              <a:rPr lang="es-ES" sz="3400" b="1" dirty="0">
                <a:solidFill>
                  <a:schemeClr val="bg1"/>
                </a:solidFill>
                <a:latin typeface="+mj-lt"/>
                <a:ea typeface="+mn-ea"/>
              </a:rPr>
              <a:t>“Bases para la gestión sostenible de la </a:t>
            </a:r>
            <a:r>
              <a:rPr lang="es-ES" sz="3400" b="1" i="1" dirty="0">
                <a:solidFill>
                  <a:schemeClr val="bg1"/>
                </a:solidFill>
                <a:latin typeface="+mj-lt"/>
                <a:ea typeface="+mn-ea"/>
              </a:rPr>
              <a:t>especie </a:t>
            </a:r>
            <a:r>
              <a:rPr lang="es-ES" sz="3400" b="1" i="1" dirty="0" err="1">
                <a:solidFill>
                  <a:srgbClr val="D7DF23"/>
                </a:solidFill>
                <a:latin typeface="+mj-lt"/>
                <a:ea typeface="+mn-ea"/>
              </a:rPr>
              <a:t>Bulnesia</a:t>
            </a:r>
            <a:r>
              <a:rPr lang="es-ES" sz="3400" b="1" i="1" dirty="0">
                <a:solidFill>
                  <a:srgbClr val="D7DF23"/>
                </a:solidFill>
                <a:latin typeface="+mj-lt"/>
                <a:ea typeface="+mn-ea"/>
              </a:rPr>
              <a:t> </a:t>
            </a:r>
            <a:r>
              <a:rPr lang="es-ES" sz="3400" b="1" i="1" dirty="0" err="1">
                <a:solidFill>
                  <a:srgbClr val="D7DF23"/>
                </a:solidFill>
                <a:latin typeface="+mj-lt"/>
                <a:ea typeface="+mn-ea"/>
              </a:rPr>
              <a:t>sarmientoi</a:t>
            </a:r>
            <a:r>
              <a:rPr lang="es-ES" sz="3400" b="1" dirty="0">
                <a:solidFill>
                  <a:srgbClr val="D7DF23"/>
                </a:solidFill>
                <a:latin typeface="+mj-lt"/>
                <a:ea typeface="+mn-ea"/>
              </a:rPr>
              <a:t> </a:t>
            </a:r>
            <a:r>
              <a:rPr lang="es-ES" sz="3400" b="1" dirty="0">
                <a:solidFill>
                  <a:schemeClr val="bg1"/>
                </a:solidFill>
                <a:latin typeface="+mj-lt"/>
                <a:ea typeface="+mn-ea"/>
              </a:rPr>
              <a:t>“palo santo” en la Región del Gran Chaco de Argentina”</a:t>
            </a:r>
            <a:endParaRPr lang="es-ES" sz="3400" dirty="0">
              <a:solidFill>
                <a:schemeClr val="bg1"/>
              </a:solidFill>
              <a:latin typeface="EncodeSans-SemiBold"/>
              <a:cs typeface="EncodeSans-SemiBold"/>
            </a:endParaRPr>
          </a:p>
        </p:txBody>
      </p:sp>
      <p:sp>
        <p:nvSpPr>
          <p:cNvPr id="70" name="Flecha: cheurón 69">
            <a:extLst>
              <a:ext uri="{FF2B5EF4-FFF2-40B4-BE49-F238E27FC236}">
                <a16:creationId xmlns:a16="http://schemas.microsoft.com/office/drawing/2014/main" id="{13B432BB-D467-B2B9-D279-B59ADE982E52}"/>
              </a:ext>
            </a:extLst>
          </p:cNvPr>
          <p:cNvSpPr/>
          <p:nvPr/>
        </p:nvSpPr>
        <p:spPr>
          <a:xfrm rot="5400000">
            <a:off x="1499998" y="3675635"/>
            <a:ext cx="1239148" cy="1366335"/>
          </a:xfrm>
          <a:prstGeom prst="chevron">
            <a:avLst/>
          </a:prstGeom>
          <a:solidFill>
            <a:srgbClr val="D7D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173CDBB8-D572-AA0D-6FEF-F57A4B24B3E5}"/>
              </a:ext>
            </a:extLst>
          </p:cNvPr>
          <p:cNvGrpSpPr/>
          <p:nvPr/>
        </p:nvGrpSpPr>
        <p:grpSpPr>
          <a:xfrm>
            <a:off x="4524387" y="886666"/>
            <a:ext cx="6441648" cy="963655"/>
            <a:chOff x="-3005647" y="1430270"/>
            <a:chExt cx="8466096" cy="1266508"/>
          </a:xfrm>
        </p:grpSpPr>
        <p:pic>
          <p:nvPicPr>
            <p:cNvPr id="54" name="Imagen 53" descr="Icono&#10;&#10;Descripción generada automáticamente">
              <a:extLst>
                <a:ext uri="{FF2B5EF4-FFF2-40B4-BE49-F238E27FC236}">
                  <a16:creationId xmlns:a16="http://schemas.microsoft.com/office/drawing/2014/main" id="{7190BEE4-1F33-B0B4-5D80-73226DCD1D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1" b="2975"/>
            <a:stretch/>
          </p:blipFill>
          <p:spPr>
            <a:xfrm>
              <a:off x="3782722" y="1658095"/>
              <a:ext cx="1677727" cy="908052"/>
            </a:xfrm>
            <a:prstGeom prst="rect">
              <a:avLst/>
            </a:prstGeom>
          </p:spPr>
        </p:pic>
        <p:pic>
          <p:nvPicPr>
            <p:cNvPr id="60" name="Imagen 5">
              <a:extLst>
                <a:ext uri="{FF2B5EF4-FFF2-40B4-BE49-F238E27FC236}">
                  <a16:creationId xmlns:a16="http://schemas.microsoft.com/office/drawing/2014/main" id="{E9F8A3BD-BE56-E54F-74EE-816FA0A1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9" t="1177" r="3582" b="2011"/>
            <a:stretch/>
          </p:blipFill>
          <p:spPr bwMode="auto">
            <a:xfrm>
              <a:off x="701607" y="1678782"/>
              <a:ext cx="1348335" cy="887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Imagen 6">
              <a:extLst>
                <a:ext uri="{FF2B5EF4-FFF2-40B4-BE49-F238E27FC236}">
                  <a16:creationId xmlns:a16="http://schemas.microsoft.com/office/drawing/2014/main" id="{D2761371-6934-A1CE-2894-C9792C0A31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6" t="1660" r="5183"/>
            <a:stretch/>
          </p:blipFill>
          <p:spPr bwMode="auto">
            <a:xfrm>
              <a:off x="2190034" y="1658096"/>
              <a:ext cx="1403043" cy="908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Imagen 64">
              <a:extLst>
                <a:ext uri="{FF2B5EF4-FFF2-40B4-BE49-F238E27FC236}">
                  <a16:creationId xmlns:a16="http://schemas.microsoft.com/office/drawing/2014/main" id="{B4CD9612-68C3-AAC9-B562-CB8721D76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05647" y="1536365"/>
              <a:ext cx="2012540" cy="1151510"/>
            </a:xfrm>
            <a:prstGeom prst="rect">
              <a:avLst/>
            </a:prstGeom>
          </p:spPr>
        </p:pic>
        <p:pic>
          <p:nvPicPr>
            <p:cNvPr id="86" name="Imagen 85">
              <a:extLst>
                <a:ext uri="{FF2B5EF4-FFF2-40B4-BE49-F238E27FC236}">
                  <a16:creationId xmlns:a16="http://schemas.microsoft.com/office/drawing/2014/main" id="{E3883560-48E3-80DB-553F-EA6C43FDA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63611" y="1430270"/>
              <a:ext cx="1077728" cy="1266508"/>
            </a:xfrm>
            <a:prstGeom prst="rect">
              <a:avLst/>
            </a:prstGeom>
          </p:spPr>
        </p:pic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0EA7AD45-82E2-61D0-F25A-9D3851C6D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46094" y="436534"/>
            <a:ext cx="427162" cy="2017974"/>
          </a:xfrm>
          <a:prstGeom prst="rect">
            <a:avLst/>
          </a:prstGeom>
        </p:spPr>
      </p:pic>
      <p:sp>
        <p:nvSpPr>
          <p:cNvPr id="5" name="object 4">
            <a:extLst>
              <a:ext uri="{FF2B5EF4-FFF2-40B4-BE49-F238E27FC236}">
                <a16:creationId xmlns:a16="http://schemas.microsoft.com/office/drawing/2014/main" id="{0A321B2D-745D-0192-7C5F-6017066EA5EB}"/>
              </a:ext>
            </a:extLst>
          </p:cNvPr>
          <p:cNvSpPr txBox="1">
            <a:spLocks/>
          </p:cNvSpPr>
          <p:nvPr/>
        </p:nvSpPr>
        <p:spPr>
          <a:xfrm>
            <a:off x="612382" y="547006"/>
            <a:ext cx="3504161" cy="21544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Roboto" panose="02000000000000000000" pitchFamily="2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6195" marR="5080" algn="l">
              <a:spcBef>
                <a:spcPts val="745"/>
              </a:spcBef>
            </a:pPr>
            <a:r>
              <a:rPr lang="es-ES" sz="2800" b="1" dirty="0">
                <a:solidFill>
                  <a:srgbClr val="50535C"/>
                </a:solidFill>
                <a:latin typeface="+mj-lt"/>
                <a:cs typeface="EncodeSans-SemiBold"/>
              </a:rPr>
              <a:t>Programa CITES “Apoyo a la gestión sostenible de especies arbóreas amenazadas”</a:t>
            </a:r>
            <a:br>
              <a:rPr lang="es-ES" sz="2800" dirty="0">
                <a:solidFill>
                  <a:srgbClr val="50535C"/>
                </a:solidFill>
                <a:latin typeface="EncodeSans-SemiBold"/>
                <a:cs typeface="EncodeSans-SemiBold"/>
              </a:rPr>
            </a:br>
            <a:endParaRPr lang="es-ES" sz="2800" dirty="0">
              <a:solidFill>
                <a:srgbClr val="50535C"/>
              </a:solidFill>
              <a:latin typeface="EncodeSans-SemiBold"/>
              <a:cs typeface="EncodeSans-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011225648"/>
      </p:ext>
    </p:extLst>
  </p:cSld>
  <p:clrMapOvr>
    <a:masterClrMapping/>
  </p:clrMapOvr>
</p:sld>
</file>

<file path=ppt/theme/theme1.xml><?xml version="1.0" encoding="utf-8"?>
<a:theme xmlns:a="http://schemas.openxmlformats.org/drawingml/2006/main" name="Tall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aller" id="{83FE6C34-8E9A-4489-A913-18D4CBC89F24}" vid="{F9AED5DB-E5D2-4DDC-BF20-77AC42889DC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168C30B6B6D64891B8AA6035CFB24E" ma:contentTypeVersion="19" ma:contentTypeDescription="Create a new document." ma:contentTypeScope="" ma:versionID="f42f8fff2f04509a46edbd12ebedbd4f">
  <xsd:schema xmlns:xsd="http://www.w3.org/2001/XMLSchema" xmlns:xs="http://www.w3.org/2001/XMLSchema" xmlns:p="http://schemas.microsoft.com/office/2006/metadata/properties" xmlns:ns2="091e5ae7-c31f-43e0-b380-74509edc0e9e" xmlns:ns3="009fae64-a0e6-4869-b94e-2533145ac23d" xmlns:ns4="985ec44e-1bab-4c0b-9df0-6ba128686fc9" targetNamespace="http://schemas.microsoft.com/office/2006/metadata/properties" ma:root="true" ma:fieldsID="19c0a212e59bab8a8cdaec6f22176e7c" ns2:_="" ns3:_="" ns4:_="">
    <xsd:import namespace="091e5ae7-c31f-43e0-b380-74509edc0e9e"/>
    <xsd:import namespace="009fae64-a0e6-4869-b94e-2533145ac23d"/>
    <xsd:import namespace="985ec44e-1bab-4c0b-9df0-6ba128686f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Assignedto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1e5ae7-c31f-43e0-b380-74509edc0e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Assignedto" ma:index="20" nillable="true" ma:displayName="Assigned to" ma:format="Dropdown" ma:internalName="Assignedto">
      <xsd:simpleType>
        <xsd:restriction base="dms:Text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78175662-8596-484a-92c7-351d01561e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" ma:index="25" nillable="true" ma:displayName="Date" ma:format="DateOnly" ma:internalName="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9fae64-a0e6-4869-b94e-2533145ac23d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5ec44e-1bab-4c0b-9df0-6ba128686fc9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67ba9d11-ed79-45ab-82e1-2ff8e9c45b0e}" ma:internalName="TaxCatchAll" ma:showField="CatchAllData" ma:web="009fae64-a0e6-4869-b94e-2533145ac23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144F996-D330-41A5-9F7E-560B21094362}"/>
</file>

<file path=customXml/itemProps2.xml><?xml version="1.0" encoding="utf-8"?>
<ds:datastoreItem xmlns:ds="http://schemas.openxmlformats.org/officeDocument/2006/customXml" ds:itemID="{B5597C1A-5A40-4D6B-ABB9-6219C9D54E9F}"/>
</file>

<file path=docProps/app.xml><?xml version="1.0" encoding="utf-8"?>
<Properties xmlns="http://schemas.openxmlformats.org/officeDocument/2006/extended-properties" xmlns:vt="http://schemas.openxmlformats.org/officeDocument/2006/docPropsVTypes">
  <Template>Taller</Template>
  <TotalTime>4422</TotalTime>
  <Words>1021</Words>
  <Application>Microsoft Office PowerPoint</Application>
  <PresentationFormat>Widescreen</PresentationFormat>
  <Paragraphs>149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Encode Sans</vt:lpstr>
      <vt:lpstr>EncodeSans-SemiBold</vt:lpstr>
      <vt:lpstr>Arial</vt:lpstr>
      <vt:lpstr>Calibri</vt:lpstr>
      <vt:lpstr>Roboto</vt:lpstr>
      <vt:lpstr>Taller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FlorBONGIORNO</dc:creator>
  <cp:lastModifiedBy>Kanako ISHII</cp:lastModifiedBy>
  <cp:revision>162</cp:revision>
  <dcterms:created xsi:type="dcterms:W3CDTF">2022-09-01T21:30:54Z</dcterms:created>
  <dcterms:modified xsi:type="dcterms:W3CDTF">2022-09-30T04:17:47Z</dcterms:modified>
</cp:coreProperties>
</file>